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72" r:id="rId12"/>
    <p:sldId id="265" r:id="rId13"/>
    <p:sldId id="266" r:id="rId14"/>
    <p:sldId id="267" r:id="rId15"/>
    <p:sldId id="268" r:id="rId16"/>
    <p:sldId id="269" r:id="rId17"/>
    <p:sldId id="274" r:id="rId18"/>
    <p:sldId id="270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73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282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914400"/>
            <a:ext cx="4114800" cy="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1371600"/>
            <a:ext cx="4114800" cy="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0" y="1828800"/>
            <a:ext cx="4114800" cy="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0" y="2286000"/>
            <a:ext cx="4114800" cy="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0" y="2743200"/>
            <a:ext cx="4114800" cy="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0" y="3200400"/>
            <a:ext cx="4114800" cy="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0" y="3657600"/>
            <a:ext cx="4114800" cy="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0" y="4114800"/>
            <a:ext cx="4114800" cy="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0" y="914400"/>
            <a:ext cx="0" cy="365760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457200" y="914400"/>
            <a:ext cx="0" cy="365760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914400" y="914400"/>
            <a:ext cx="0" cy="365760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1371600" y="914400"/>
            <a:ext cx="0" cy="365760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1828800" y="914400"/>
            <a:ext cx="0" cy="365760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2286000" y="914400"/>
            <a:ext cx="0" cy="365760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2743200" y="914400"/>
            <a:ext cx="0" cy="365760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3200400" y="914400"/>
            <a:ext cx="0" cy="365760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3657600" y="914400"/>
            <a:ext cx="0" cy="3657600"/>
          </a:xfrm>
          <a:prstGeom prst="line">
            <a:avLst/>
          </a:prstGeom>
          <a:noFill/>
          <a:ln w="6350">
            <a:solidFill>
              <a:srgbClr val="F2E6CE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1280160" y="2240280"/>
            <a:ext cx="329184" cy="32918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1737360" y="2697480"/>
            <a:ext cx="329184" cy="329184"/>
          </a:xfrm>
          <a:prstGeom prst="ellipse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2194560" y="2240280"/>
            <a:ext cx="329184" cy="32918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4572000" y="960120"/>
            <a:ext cx="2011680" cy="329184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4572000" y="96012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EP1 · OVERVIEW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0" y="141732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</a:t>
            </a:r>
            <a:endParaRPr lang="en-US" sz="4800" dirty="0"/>
          </a:p>
        </p:txBody>
      </p:sp>
      <p:sp>
        <p:nvSpPr>
          <p:cNvPr id="25" name="Text 23"/>
          <p:cNvSpPr/>
          <p:nvPr/>
        </p:nvSpPr>
        <p:spPr>
          <a:xfrm>
            <a:off x="4572000" y="22402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圍棋玩家棋力與風格預測競賽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4572000" y="2788920"/>
            <a:ext cx="548640" cy="0"/>
          </a:xfrm>
          <a:prstGeom prst="line">
            <a:avLst/>
          </a:prstGeom>
          <a:noFill/>
          <a:ln w="381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4572000" y="28803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競賽總覽與報名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572000" y="3749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主辦單位  </a:t>
            </a:r>
            <a:r>
              <a:rPr lang="en-US" sz="13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國立東華大學 NDHU AI Lab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0" y="406908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計畫主持人  </a:t>
            </a:r>
            <a:r>
              <a:rPr lang="en-US" sz="13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顏士淨 教授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572000" y="438912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教育部 114 學年度專業領域人工智慧競賽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教學影片系列規畫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整個系列分為 5 集,本集是第一集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EP1 完成後,可獨立觀看其他主題,也建議依序看完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554480"/>
            <a:ext cx="1591056" cy="246888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621792" y="1737360"/>
            <a:ext cx="713232" cy="292608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621792" y="1737360"/>
            <a:ext cx="713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94360" y="2331720"/>
            <a:ext cx="13167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競賽總覽與報名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94360" y="324612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本集 · 規則、子題、評分、報名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167128" y="1554480"/>
            <a:ext cx="1591056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2331720" y="1737360"/>
            <a:ext cx="713232" cy="292608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2331720" y="1737360"/>
            <a:ext cx="713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304288" y="2331720"/>
            <a:ext cx="13167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圍棋與 SGF 棋譜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2304288" y="324612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圍棋規則速成、SGF 詳細欄位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877056" y="1554480"/>
            <a:ext cx="1591056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4041648" y="1737360"/>
            <a:ext cx="713232" cy="292608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4041648" y="1737360"/>
            <a:ext cx="713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014216" y="2331720"/>
            <a:ext cx="13167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程式碼(上)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014216" y="324612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棋力預測 notebook 逐行解析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586984" y="1554480"/>
            <a:ext cx="1591056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5751576" y="1737360"/>
            <a:ext cx="713232" cy="292608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5751576" y="1737360"/>
            <a:ext cx="713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724144" y="2331720"/>
            <a:ext cx="13167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程式碼(下)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724144" y="324612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玩家識別 + Triplet Loss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7296912" y="1554480"/>
            <a:ext cx="1591056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7461504" y="1737360"/>
            <a:ext cx="713232" cy="292608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7461504" y="1737360"/>
            <a:ext cx="713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EP5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7434072" y="2331720"/>
            <a:ext cx="13167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進階技巧與陷阱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7434072" y="324612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資料擴充、集成、評分函式陷阱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14400" y="4069080"/>
            <a:ext cx="676656" cy="0"/>
          </a:xfrm>
          <a:prstGeom prst="line">
            <a:avLst/>
          </a:prstGeom>
          <a:noFill/>
          <a:ln w="381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457200" y="4160520"/>
            <a:ext cx="15910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YOU ARE HERE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Why · 為什麼選擇圍棋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 AlphaGo 到下一個十年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 AI 的研究主軸,正從『下得贏人』走向『看得懂人』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657600" cy="292608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457200" y="1783080"/>
            <a:ext cx="3657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9600" dirty="0"/>
          </a:p>
        </p:txBody>
      </p:sp>
      <p:sp>
        <p:nvSpPr>
          <p:cNvPr id="10" name="Text 8"/>
          <p:cNvSpPr/>
          <p:nvPr/>
        </p:nvSpPr>
        <p:spPr>
          <a:xfrm>
            <a:off x="2468880" y="178308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170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457200" y="3200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可能盤面(估計值)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57200" y="3611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比宇宙中的原子還多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40233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領域公認的指標性難題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434840" y="1691640"/>
            <a:ext cx="731520" cy="7315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434840" y="16916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2016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349240" y="1691640"/>
            <a:ext cx="3337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AlphaGo 擊敗李世乭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349240" y="2075688"/>
            <a:ext cx="3337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圍棋成為深度學習公開競技場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434840" y="2697480"/>
            <a:ext cx="731520" cy="7315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434840" y="26974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2020+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349240" y="2697480"/>
            <a:ext cx="3337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棋風研究興起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349240" y="3081528"/>
            <a:ext cx="3337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從『勝負』轉向『風格與認知』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434840" y="3703320"/>
            <a:ext cx="731520" cy="7315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4434840" y="37033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2026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349240" y="3703320"/>
            <a:ext cx="3337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看懂人類棋手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349240" y="4087368"/>
            <a:ext cx="3337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棋力分級 × 玩家辨識的雙軌任務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核心問題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本次競賽要回答兩個問題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看 20 盤棋,你能從中讀出什麼?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73152" cy="30175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777240" y="1874520"/>
            <a:ext cx="640080" cy="640080"/>
          </a:xfrm>
          <a:prstGeom prst="ellipse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77724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1554480" y="19202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棋力預測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331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Rank Prediction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78892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給你某位玩家的 20 盤棋,猜這位玩家大概是幾段的水準?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77240" y="3703320"/>
            <a:ext cx="338328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777240" y="379476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考點:棋力的客觀指標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77240" y="416052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→ 10 級分類問題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663440" y="1691640"/>
            <a:ext cx="402336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4663440" y="1691640"/>
            <a:ext cx="73152" cy="301752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4983480" y="1874520"/>
            <a:ext cx="640080" cy="640080"/>
          </a:xfrm>
          <a:prstGeom prst="ellipse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498348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1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5760720" y="19202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玩家識別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5760720" y="2331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81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Player Identification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983480" y="278892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給你某位未知玩家的 20 盤棋,從 400 位候選人裡找出本人?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983480" y="3703320"/>
            <a:ext cx="338328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983480" y="379476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考點:個人棋風的獨特性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983480" y="416052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→ Top-5 識別問題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About · 主辦緣由與單位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主辦緣由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為什麼是現在,為什麼是東華?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85800" y="1874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主辦資訊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286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競賽計畫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248716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教育部 114 學年度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專業領域人工智慧競賽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8803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主辦單位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國立東華大學 NDHU AI Lab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4747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計畫主持人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顏士淨 教授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協辦平台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85800" y="42702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 err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AIdea</a:t>
            </a:r>
            <a:r>
              <a:rPr lang="zh-TW" alt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平台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78308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663440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66360" y="17373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深耕圍棋 AI 與大型棋譜資料庫多年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63440" y="24963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663440" y="24963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166360" y="245059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結合職業棋手與業餘高段棋友標註資料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209544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66344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166360" y="316382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鼓勵年輕 AI 研究者接觸經典難題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663440" y="3922776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663440" y="3922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166360" y="387705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看見人類認知科學與機器學習的交集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雙軌任務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Prediction vs Player Identification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兩個子題可獨立報名,也可同時參加;排行榜分開計分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1691640"/>
            <a:ext cx="1371600" cy="502920"/>
          </a:xfrm>
          <a:prstGeom prst="rect">
            <a:avLst/>
          </a:prstGeom>
          <a:solidFill>
            <a:srgbClr val="0F3D3E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169164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920240" y="1691640"/>
            <a:ext cx="3383280" cy="502920"/>
          </a:xfrm>
          <a:prstGeom prst="rect">
            <a:avLst/>
          </a:prstGeom>
          <a:solidFill>
            <a:srgbClr val="0F3D3E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201168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棋力預測 (Rank)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303520" y="1691640"/>
            <a:ext cx="3383280" cy="502920"/>
          </a:xfrm>
          <a:prstGeom prst="rect">
            <a:avLst/>
          </a:prstGeom>
          <a:solidFill>
            <a:srgbClr val="0F3D3E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5394960" y="1691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玩家識別 (Player)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2194560"/>
            <a:ext cx="1371600" cy="502920"/>
          </a:xfrm>
          <a:prstGeom prst="rect">
            <a:avLst/>
          </a:prstGeom>
          <a:solidFill>
            <a:srgbClr val="FAF7F0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40080" y="219456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核心任務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920240" y="2194560"/>
            <a:ext cx="3383280" cy="502920"/>
          </a:xfrm>
          <a:prstGeom prst="rect">
            <a:avLst/>
          </a:prstGeom>
          <a:solidFill>
            <a:srgbClr val="FAF7F0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2011680" y="219456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 級棋力分類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303520" y="2194560"/>
            <a:ext cx="3383280" cy="502920"/>
          </a:xfrm>
          <a:prstGeom prst="rect">
            <a:avLst/>
          </a:prstGeom>
          <a:solidFill>
            <a:srgbClr val="FAF7F0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5394960" y="219456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Top-5 玩家識別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2697480"/>
            <a:ext cx="137160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640080" y="269748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訓練資料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920240" y="2697480"/>
            <a:ext cx="338328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2011680" y="269748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100 萬局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(每級各 10 萬局)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303520" y="2697480"/>
            <a:ext cx="338328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5394960" y="269748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共用 100 萬局訓練池
(篩選 ≥2 局玩家)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3200400"/>
            <a:ext cx="1371600" cy="502920"/>
          </a:xfrm>
          <a:prstGeom prst="rect">
            <a:avLst/>
          </a:prstGeom>
          <a:solidFill>
            <a:srgbClr val="FAF7F0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640080" y="320040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測試題型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1920240" y="3200400"/>
            <a:ext cx="3383280" cy="502920"/>
          </a:xfrm>
          <a:prstGeom prst="rect">
            <a:avLst/>
          </a:prstGeom>
          <a:solidFill>
            <a:srgbClr val="FAF7F0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2011680" y="32004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800 題 × 5~20 局
(400 Public + 400 Private)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5303520" y="3200400"/>
            <a:ext cx="3383280" cy="502920"/>
          </a:xfrm>
          <a:prstGeom prst="rect">
            <a:avLst/>
          </a:prstGeom>
          <a:solidFill>
            <a:srgbClr val="FAF7F0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5394960" y="32004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800 題 × 5~20 局
(400 Public + 400 Private)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548640" y="3703320"/>
            <a:ext cx="137160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640080" y="37033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候選池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1920240" y="3703320"/>
            <a:ext cx="338328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3"/>
          <p:cNvSpPr/>
          <p:nvPr/>
        </p:nvSpPr>
        <p:spPr>
          <a:xfrm>
            <a:off x="2011680" y="370332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—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303520" y="3703320"/>
            <a:ext cx="338328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5"/>
          <p:cNvSpPr/>
          <p:nvPr/>
        </p:nvSpPr>
        <p:spPr>
          <a:xfrm>
            <a:off x="5394960" y="370332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400 玩家 × 100 局
(Public / Private 各一份)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548640" y="4206240"/>
            <a:ext cx="1371600" cy="502920"/>
          </a:xfrm>
          <a:prstGeom prst="rect">
            <a:avLst/>
          </a:prstGeom>
          <a:solidFill>
            <a:srgbClr val="FAF7F0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640080" y="420624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1920240" y="4206240"/>
            <a:ext cx="3383280" cy="502920"/>
          </a:xfrm>
          <a:prstGeom prst="rect">
            <a:avLst/>
          </a:prstGeom>
          <a:solidFill>
            <a:srgbClr val="FAF7F0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9"/>
          <p:cNvSpPr/>
          <p:nvPr/>
        </p:nvSpPr>
        <p:spPr>
          <a:xfrm>
            <a:off x="2011680" y="4206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~ 0.4631 (Public)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5303520" y="4206240"/>
            <a:ext cx="3383280" cy="502920"/>
          </a:xfrm>
          <a:prstGeom prst="rect">
            <a:avLst/>
          </a:prstGeom>
          <a:solidFill>
            <a:srgbClr val="FAF7F0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Text 41"/>
          <p:cNvSpPr/>
          <p:nvPr/>
        </p:nvSpPr>
        <p:spPr>
          <a:xfrm>
            <a:off x="5394960" y="4206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~ 0.2845 (Public)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子題一 · Rank Prediction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子題一:棋力預測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040880" y="594360"/>
            <a:ext cx="1645920" cy="41148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0" y="59436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~0.4631 (Public)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107899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給定一位玩家的 5~20 盤對局棋譜 (局數不定),預測其棋力等級 (12k ~ 6</a:t>
            </a:r>
            <a:r>
              <a:rPr lang="en-US" altLang="zh-TW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D</a:t>
            </a: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共 10 級)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7200" y="155448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棋力等級對照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02920" y="1965960"/>
            <a:ext cx="777240" cy="128016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502920" y="210312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502920" y="26974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12k ~ 10k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1344168" y="1965960"/>
            <a:ext cx="777240" cy="128016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344168" y="210312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344168" y="26974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9k ~ 7k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185416" y="1965960"/>
            <a:ext cx="777240" cy="128016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2185416" y="210312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2185416" y="26974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6k ~ 4k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026664" y="1965960"/>
            <a:ext cx="777240" cy="128016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3026664" y="210312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3026664" y="26974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3k ~ 1k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867912" y="1965960"/>
            <a:ext cx="777240" cy="128016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3867912" y="210312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1D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3867912" y="26974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 段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709160" y="1965960"/>
            <a:ext cx="777240" cy="128016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4709160" y="210312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2D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4709160" y="26974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 段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5550408" y="1965960"/>
            <a:ext cx="777240" cy="128016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5550408" y="210312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3D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5550408" y="26974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 段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391656" y="1965960"/>
            <a:ext cx="777240" cy="128016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6391656" y="210312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4D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6391656" y="26974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 段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7232904" y="1965960"/>
            <a:ext cx="777240" cy="128016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7232904" y="210312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5D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7232904" y="26974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 段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8074152" y="1965960"/>
            <a:ext cx="777240" cy="12801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8074152" y="210312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6D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8074152" y="26974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 段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457200" y="33832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← 初學者 (低段位)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5943600" y="33832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高手 (高段位) →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457200" y="3886200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Text 42"/>
          <p:cNvSpPr/>
          <p:nvPr/>
        </p:nvSpPr>
        <p:spPr>
          <a:xfrm>
            <a:off x="640080" y="40690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輸入 ──→</a:t>
            </a:r>
            <a:endParaRPr lang="en-US" sz="1300" dirty="0"/>
          </a:p>
        </p:txBody>
      </p:sp>
      <p:sp>
        <p:nvSpPr>
          <p:cNvPr id="45" name="Text 43"/>
          <p:cNvSpPr/>
          <p:nvPr/>
        </p:nvSpPr>
        <p:spPr>
          <a:xfrm>
            <a:off x="2103120" y="406908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5~20 盤 SGF 棋譜 (局數不定) + color (B / W)</a:t>
            </a:r>
            <a:endParaRPr lang="en-US" sz="1300" dirty="0"/>
          </a:p>
        </p:txBody>
      </p:sp>
      <p:sp>
        <p:nvSpPr>
          <p:cNvPr id="46" name="Text 44"/>
          <p:cNvSpPr/>
          <p:nvPr/>
        </p:nvSpPr>
        <p:spPr>
          <a:xfrm>
            <a:off x="6217920" y="406908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→ 輸出</a:t>
            </a:r>
            <a:endParaRPr lang="en-US" sz="1300" dirty="0"/>
          </a:p>
        </p:txBody>
      </p:sp>
      <p:sp>
        <p:nvSpPr>
          <p:cNvPr id="47" name="Shape 45"/>
          <p:cNvSpPr/>
          <p:nvPr/>
        </p:nvSpPr>
        <p:spPr>
          <a:xfrm>
            <a:off x="7132320" y="4023360"/>
            <a:ext cx="1371600" cy="4572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Text 46"/>
          <p:cNvSpPr/>
          <p:nvPr/>
        </p:nvSpPr>
        <p:spPr>
          <a:xfrm>
            <a:off x="7132320" y="40233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 個棋力標籤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子題二 · Player Identification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子題二:玩家識別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040880" y="594360"/>
            <a:ext cx="1645920" cy="41148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0" y="59436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~0.2845 (Public)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107899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 400 位候選玩家中,辨識出某 5~20 盤 (局數不定) 未知對局的玩家本人 (Top-5)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1554480"/>
            <a:ext cx="3840480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40080" y="169164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Metric Learning · Triplet Loss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20116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學一個嵌入空間,把同一位玩家的棋局拉近、不同玩家的推遠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011680" y="2743200"/>
            <a:ext cx="365760" cy="36576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2011680" y="2743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423160" y="27889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Anchor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280160" y="365760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1280160" y="36576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691640" y="37033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Positive · 同玩家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08960" y="4160520"/>
            <a:ext cx="365760" cy="36576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3108960" y="4160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68680" y="42062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Negative · 異玩家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194560" y="2926080"/>
            <a:ext cx="0" cy="73152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2194560" y="2926080"/>
            <a:ext cx="914400" cy="1280160"/>
          </a:xfrm>
          <a:prstGeom prst="line">
            <a:avLst/>
          </a:prstGeom>
          <a:noFill/>
          <a:ln w="19050">
            <a:solidFill>
              <a:srgbClr val="C8102E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4572000" y="1554480"/>
            <a:ext cx="4114800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754880" y="16916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任務流程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754880" y="21031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1. 訓練嵌入模型 (共用 100 萬局訓練池,篩選 ≥2 局玩家)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754880" y="251460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2. 對候選池玩家計算 centroid 向量 (Public / Private 池分開)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754880" y="292608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3. 對測試題 5~20 盤計算 query 向量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754880" y="33375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4. 取相似度最高的 5 位 (Top-5)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754880" y="374904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5. 排序輸出 submission CSV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Dataset · 資料集規模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資料集規模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所有資料以 CSV 提供,棋譜本身以 SGF 字串放在欄位裡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554480"/>
            <a:ext cx="2926080" cy="438912"/>
          </a:xfrm>
          <a:prstGeom prst="rect">
            <a:avLst/>
          </a:prstGeom>
          <a:solidFill>
            <a:srgbClr val="0F3D3E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48640" y="155448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資料集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383280" y="1554480"/>
            <a:ext cx="2377440" cy="438912"/>
          </a:xfrm>
          <a:prstGeom prst="rect">
            <a:avLst/>
          </a:prstGeom>
          <a:solidFill>
            <a:srgbClr val="0F3D3E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3474720" y="1554480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規模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760720" y="1554480"/>
            <a:ext cx="2194560" cy="438912"/>
          </a:xfrm>
          <a:prstGeom prst="rect">
            <a:avLst/>
          </a:prstGeom>
          <a:solidFill>
            <a:srgbClr val="0F3D3E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5852160" y="1554480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用途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955280" y="1554480"/>
            <a:ext cx="822960" cy="438912"/>
          </a:xfrm>
          <a:prstGeom prst="rect">
            <a:avLst/>
          </a:prstGeom>
          <a:solidFill>
            <a:srgbClr val="0F3D3E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8046720" y="1554480"/>
            <a:ext cx="640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子題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1993392"/>
            <a:ext cx="2926080" cy="438912"/>
          </a:xfrm>
          <a:prstGeom prst="rect">
            <a:avLst/>
          </a:prstGeom>
          <a:solidFill>
            <a:srgbClr val="F5F1E8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548640" y="1993392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training/*.csv (10 檔)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383280" y="1993392"/>
            <a:ext cx="2377440" cy="438912"/>
          </a:xfrm>
          <a:prstGeom prst="rect">
            <a:avLst/>
          </a:prstGeom>
          <a:solidFill>
            <a:srgbClr val="F5F1E8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3474720" y="1993392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1,000,000 局
(每級 10 萬)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760720" y="1993392"/>
            <a:ext cx="2194560" cy="438912"/>
          </a:xfrm>
          <a:prstGeom prst="rect">
            <a:avLst/>
          </a:prstGeom>
          <a:solidFill>
            <a:srgbClr val="F5F1E8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5852160" y="1993392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 Rank 與 Player (共用同一份池)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955280" y="1993392"/>
            <a:ext cx="822960" cy="438912"/>
          </a:xfrm>
          <a:prstGeom prst="rect">
            <a:avLst/>
          </a:prstGeom>
          <a:solidFill>
            <a:srgbClr val="F5F1E8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8046720" y="1993392"/>
            <a:ext cx="640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Both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" y="2432304"/>
            <a:ext cx="292608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548640" y="2432304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rank_test_public.csv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383280" y="2432304"/>
            <a:ext cx="237744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3474720" y="2432304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400 題 × 5~20 局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760720" y="2432304"/>
            <a:ext cx="219456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5852160" y="2432304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棋力評測 (即時分數)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7955280" y="2432304"/>
            <a:ext cx="82296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8046720" y="2432304"/>
            <a:ext cx="640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57200" y="2871216"/>
            <a:ext cx="2926080" cy="438912"/>
          </a:xfrm>
          <a:prstGeom prst="rect">
            <a:avLst/>
          </a:prstGeom>
          <a:solidFill>
            <a:srgbClr val="F5F1E8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548640" y="2871216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rank_test_private.csv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3383280" y="2871216"/>
            <a:ext cx="2377440" cy="438912"/>
          </a:xfrm>
          <a:prstGeom prst="rect">
            <a:avLst/>
          </a:prstGeom>
          <a:solidFill>
            <a:srgbClr val="F5F1E8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3"/>
          <p:cNvSpPr/>
          <p:nvPr/>
        </p:nvSpPr>
        <p:spPr>
          <a:xfrm>
            <a:off x="3474720" y="2871216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400 題 × 5~20 局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760720" y="2871216"/>
            <a:ext cx="2194560" cy="438912"/>
          </a:xfrm>
          <a:prstGeom prst="rect">
            <a:avLst/>
          </a:prstGeom>
          <a:solidFill>
            <a:srgbClr val="F5F1E8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5"/>
          <p:cNvSpPr/>
          <p:nvPr/>
        </p:nvSpPr>
        <p:spPr>
          <a:xfrm>
            <a:off x="5852160" y="2871216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棋力評測 (賽後揭曉)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7955280" y="2871216"/>
            <a:ext cx="822960" cy="438912"/>
          </a:xfrm>
          <a:prstGeom prst="rect">
            <a:avLst/>
          </a:prstGeom>
          <a:solidFill>
            <a:srgbClr val="F5F1E8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8046720" y="2871216"/>
            <a:ext cx="640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57200" y="3310128"/>
            <a:ext cx="292608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9"/>
          <p:cNvSpPr/>
          <p:nvPr/>
        </p:nvSpPr>
        <p:spPr>
          <a:xfrm>
            <a:off x="548640" y="3310128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player_test + candidates (public)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3383280" y="3310128"/>
            <a:ext cx="237744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Text 41"/>
          <p:cNvSpPr/>
          <p:nvPr/>
        </p:nvSpPr>
        <p:spPr>
          <a:xfrm>
            <a:off x="3474720" y="3310128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400 題 + 候選
400×100 局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5760720" y="3310128"/>
            <a:ext cx="219456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Text 43"/>
          <p:cNvSpPr/>
          <p:nvPr/>
        </p:nvSpPr>
        <p:spPr>
          <a:xfrm>
            <a:off x="5852160" y="3310128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玩家識別評測 (即時)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7955280" y="3310128"/>
            <a:ext cx="82296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Text 45"/>
          <p:cNvSpPr/>
          <p:nvPr/>
        </p:nvSpPr>
        <p:spPr>
          <a:xfrm>
            <a:off x="8046720" y="3310128"/>
            <a:ext cx="640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457200" y="3749040"/>
            <a:ext cx="2926080" cy="438912"/>
          </a:xfrm>
          <a:prstGeom prst="rect">
            <a:avLst/>
          </a:prstGeom>
          <a:solidFill>
            <a:srgbClr val="F5F1E8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Text 47"/>
          <p:cNvSpPr/>
          <p:nvPr/>
        </p:nvSpPr>
        <p:spPr>
          <a:xfrm>
            <a:off x="548640" y="3749040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player_test + candidates (private)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3383280" y="3749040"/>
            <a:ext cx="2377440" cy="438912"/>
          </a:xfrm>
          <a:prstGeom prst="rect">
            <a:avLst/>
          </a:prstGeom>
          <a:solidFill>
            <a:srgbClr val="F5F1E8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Text 49"/>
          <p:cNvSpPr/>
          <p:nvPr/>
        </p:nvSpPr>
        <p:spPr>
          <a:xfrm>
            <a:off x="3474720" y="3749040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400 題 + 候選
400×100 局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5760720" y="3749040"/>
            <a:ext cx="2194560" cy="438912"/>
          </a:xfrm>
          <a:prstGeom prst="rect">
            <a:avLst/>
          </a:prstGeom>
          <a:solidFill>
            <a:srgbClr val="F5F1E8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Text 51"/>
          <p:cNvSpPr/>
          <p:nvPr/>
        </p:nvSpPr>
        <p:spPr>
          <a:xfrm>
            <a:off x="5852160" y="3749040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玩家識別評測 (賽後揭曉)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7955280" y="3749040"/>
            <a:ext cx="822960" cy="438912"/>
          </a:xfrm>
          <a:prstGeom prst="rect">
            <a:avLst/>
          </a:prstGeom>
          <a:solidFill>
            <a:srgbClr val="F5F1E8"/>
          </a:solidFill>
          <a:ln w="9525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Text 53"/>
          <p:cNvSpPr/>
          <p:nvPr/>
        </p:nvSpPr>
        <p:spPr>
          <a:xfrm>
            <a:off x="8046720" y="3749040"/>
            <a:ext cx="640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457200" y="4617720"/>
            <a:ext cx="8229600" cy="27432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Text 55"/>
          <p:cNvSpPr/>
          <p:nvPr/>
        </p:nvSpPr>
        <p:spPr>
          <a:xfrm>
            <a:off x="548640" y="46177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提示:新版特徵抽取大幅精簡 —— Rank 約 1.7GB (gzip 壓縮 WebDataset),Player 約 15GB (~100 萬個小檔案,注意 inode 數量上限)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資料集重新分桶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訓練資料重新分桶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不再是 5 個扁平 CSV,兩個子題現在共用同一份資料池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85800" y="1874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新版資料夾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286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訓練資料夾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248716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training/ (10 個檔案)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8803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檔名規則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train_D.csv ... train_6D.csv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4747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每檔規模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100,000 局 (剛好 10 萬)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測試資料夾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85800" y="42702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tests/ (6 個檔案)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78308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663440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66360" y="17373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 個檔案依棋力分桶,檔名就是等級 (D / C / B / A / 1D...6D)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63440" y="24963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663440" y="24963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166360" y="245059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與 Player 兩個子題,現在讀的是同一份訓練資料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209544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66344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166360" y="316382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player_identification 不再有專屬訓練檔,改用「至少 2 局」篩選同一份資料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663440" y="3922776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663440" y="3922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166360" y="387705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每個等級依然剛好 10 萬局,類別平衡完全沒變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Public / Private 雙軌測試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11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Public / Private 雙軌測試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兩個子題都從 400 題變成 800 題;新增的一半用來決定最終名次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40233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4023360" cy="4572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459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棋力預測 · Rank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85800" y="2331720"/>
            <a:ext cx="164592" cy="4572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60120" y="23317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400 題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834640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Public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85800" y="2926080"/>
            <a:ext cx="164592" cy="4572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960120" y="29260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400 題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34640" y="29260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Private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85800" y="3520440"/>
            <a:ext cx="164592" cy="457200"/>
          </a:xfrm>
          <a:prstGeom prst="rect">
            <a:avLst/>
          </a:prstGeom>
          <a:solidFill>
            <a:srgbClr val="5C6670"/>
          </a:solidFill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960120" y="35204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800 題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834640" y="35204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合計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40080" y="4251960"/>
            <a:ext cx="365760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640080" y="4343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C66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Public 分數比賽期間即時可見 · Private 分數賽後才公布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663440" y="1645920"/>
            <a:ext cx="40233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4663440" y="1645920"/>
            <a:ext cx="4023360" cy="4572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4663440" y="16459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玩家識別 · Player</a:t>
            </a:r>
            <a:endParaRPr lang="en-US" sz="1500" dirty="0"/>
          </a:p>
        </p:txBody>
      </p:sp>
      <p:sp>
        <p:nvSpPr>
          <p:cNvPr id="40" name="Shape 38"/>
          <p:cNvSpPr/>
          <p:nvPr/>
        </p:nvSpPr>
        <p:spPr>
          <a:xfrm>
            <a:off x="4846320" y="3977640"/>
            <a:ext cx="365760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9"/>
          <p:cNvSpPr/>
          <p:nvPr/>
        </p:nvSpPr>
        <p:spPr>
          <a:xfrm>
            <a:off x="4846320" y="4343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C66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最終名次以 Private 分數決定,Public 只是比賽期間的即時參考</a:t>
            </a:r>
            <a:endParaRPr lang="en-US" sz="1300" dirty="0"/>
          </a:p>
        </p:txBody>
      </p:sp>
      <p:sp>
        <p:nvSpPr>
          <p:cNvPr id="25" name="Shape 9"/>
          <p:cNvSpPr/>
          <p:nvPr/>
        </p:nvSpPr>
        <p:spPr>
          <a:xfrm>
            <a:off x="4892040" y="2331720"/>
            <a:ext cx="164592" cy="457200"/>
          </a:xfrm>
          <a:prstGeom prst="rect">
            <a:avLst/>
          </a:prstGeom>
          <a:solidFill>
            <a:srgbClr val="C8102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10"/>
          <p:cNvSpPr/>
          <p:nvPr/>
        </p:nvSpPr>
        <p:spPr>
          <a:xfrm>
            <a:off x="5166360" y="23317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Public</a:t>
            </a:r>
            <a:endParaRPr lang="en-US" sz="1400" dirty="0"/>
          </a:p>
        </p:txBody>
      </p:sp>
      <p:sp>
        <p:nvSpPr>
          <p:cNvPr id="27" name="Text 11"/>
          <p:cNvSpPr/>
          <p:nvPr/>
        </p:nvSpPr>
        <p:spPr>
          <a:xfrm>
            <a:off x="7040880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400 題</a:t>
            </a:r>
            <a:endParaRPr lang="en-US" sz="1600" dirty="0"/>
          </a:p>
        </p:txBody>
      </p:sp>
      <p:sp>
        <p:nvSpPr>
          <p:cNvPr id="28" name="Shape 12"/>
          <p:cNvSpPr/>
          <p:nvPr/>
        </p:nvSpPr>
        <p:spPr>
          <a:xfrm>
            <a:off x="4892040" y="2926080"/>
            <a:ext cx="164592" cy="4572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13"/>
          <p:cNvSpPr/>
          <p:nvPr/>
        </p:nvSpPr>
        <p:spPr>
          <a:xfrm>
            <a:off x="5166360" y="29260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Private</a:t>
            </a:r>
            <a:endParaRPr lang="en-US" sz="1400" dirty="0"/>
          </a:p>
        </p:txBody>
      </p:sp>
      <p:sp>
        <p:nvSpPr>
          <p:cNvPr id="30" name="Text 14"/>
          <p:cNvSpPr/>
          <p:nvPr/>
        </p:nvSpPr>
        <p:spPr>
          <a:xfrm>
            <a:off x="7040880" y="29260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400 題</a:t>
            </a:r>
            <a:endParaRPr lang="en-US" sz="1600" dirty="0"/>
          </a:p>
        </p:txBody>
      </p:sp>
      <p:sp>
        <p:nvSpPr>
          <p:cNvPr id="31" name="Shape 15"/>
          <p:cNvSpPr/>
          <p:nvPr/>
        </p:nvSpPr>
        <p:spPr>
          <a:xfrm>
            <a:off x="4892040" y="3520440"/>
            <a:ext cx="164592" cy="457200"/>
          </a:xfrm>
          <a:prstGeom prst="rect">
            <a:avLst/>
          </a:prstGeom>
          <a:solidFill>
            <a:srgbClr val="5C6670"/>
          </a:solidFill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16"/>
          <p:cNvSpPr/>
          <p:nvPr/>
        </p:nvSpPr>
        <p:spPr>
          <a:xfrm>
            <a:off x="5166360" y="35204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合計</a:t>
            </a:r>
            <a:endParaRPr lang="en-US" sz="1400" dirty="0"/>
          </a:p>
        </p:txBody>
      </p:sp>
      <p:sp>
        <p:nvSpPr>
          <p:cNvPr id="33" name="Text 17"/>
          <p:cNvSpPr/>
          <p:nvPr/>
        </p:nvSpPr>
        <p:spPr>
          <a:xfrm>
            <a:off x="7040880" y="35204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800 題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SGF · 棋譜格式速覽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12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SGF 棋譜長什麼樣?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Smart Game Format:圍棋界通用的純文字棋譜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457200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731520" y="178308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(;FF[4]GM[1]SZ[19]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31520" y="1993392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KM[7.5]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2203704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PB[Black Player]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241401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PW[White Player]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262432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;B[pd]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31520" y="283464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;W[dp]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31520" y="3044952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;B[pp]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31520" y="3255264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;W[dd]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31520" y="346557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;B[fc]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1520" y="367588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;W[cf]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31520" y="388620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...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1520" y="4096512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303520" y="1691640"/>
            <a:ext cx="338328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5303520" y="1691640"/>
            <a:ext cx="73152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5486400" y="176479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SZ[19]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315200" y="1764792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棋盤尺寸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486400" y="210312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19 × 19 的圍棋標準盤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303520" y="2724912"/>
            <a:ext cx="338328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5303520" y="2724912"/>
            <a:ext cx="73152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5486400" y="2798064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;B[pd]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7315200" y="2798064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落子座標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486400" y="3136392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黑棋下在 (p, d)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字母 a–s 對應 0–18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5303520" y="3758184"/>
            <a:ext cx="338328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5303520" y="3758184"/>
            <a:ext cx="73152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5486400" y="3831336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7315200" y="3831336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競賽欄位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5486400" y="416966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 或 W,告訴你預測對象是黑方
還是白方棋手 (Rank / Player 兩個子題現在統一叫 color)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Scoring · 評分機制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13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評分機制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最終分數 = 所有題目的平均;Rank 與 Player 分開計分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40233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4023360" cy="4572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459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棋力預測 · Rank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85800" y="2331720"/>
            <a:ext cx="164592" cy="4572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60120" y="23317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完全猜中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834640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1.000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85800" y="2926080"/>
            <a:ext cx="164592" cy="4572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960120" y="29260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差 ± 1 級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34640" y="29260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e⁻¹ ≈ 0.368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85800" y="3520440"/>
            <a:ext cx="164592" cy="457200"/>
          </a:xfrm>
          <a:prstGeom prst="rect">
            <a:avLst/>
          </a:prstGeom>
          <a:solidFill>
            <a:srgbClr val="5C6670"/>
          </a:solidFill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960120" y="35204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差 ≥ 2 級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834640" y="35204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0.000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40080" y="4251960"/>
            <a:ext cx="365760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640080" y="4343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C66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Final = (1/N) × Σ score_i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663440" y="1645920"/>
            <a:ext cx="40233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4663440" y="1645920"/>
            <a:ext cx="4023360" cy="4572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4663440" y="16459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玩家識別 · Player Top-5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4937760" y="2514600"/>
            <a:ext cx="502920" cy="146304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892040" y="2221992"/>
            <a:ext cx="594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1.000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892040" y="4023360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Top-1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650992" y="3439241"/>
            <a:ext cx="502920" cy="538399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5605272" y="3146633"/>
            <a:ext cx="594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0.368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605272" y="4023360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Top-2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364224" y="3780130"/>
            <a:ext cx="502920" cy="19751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30"/>
          <p:cNvSpPr/>
          <p:nvPr/>
        </p:nvSpPr>
        <p:spPr>
          <a:xfrm>
            <a:off x="6318504" y="3487522"/>
            <a:ext cx="594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0.135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6318504" y="4023360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Top-3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7077456" y="3904488"/>
            <a:ext cx="502920" cy="73152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3"/>
          <p:cNvSpPr/>
          <p:nvPr/>
        </p:nvSpPr>
        <p:spPr>
          <a:xfrm>
            <a:off x="7031736" y="3611880"/>
            <a:ext cx="594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0.050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7031736" y="4023360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Top-4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7790688" y="3951305"/>
            <a:ext cx="502920" cy="26335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6"/>
          <p:cNvSpPr/>
          <p:nvPr/>
        </p:nvSpPr>
        <p:spPr>
          <a:xfrm>
            <a:off x="7744968" y="3658697"/>
            <a:ext cx="594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0.018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7744968" y="4023360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Top-5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4846320" y="3977640"/>
            <a:ext cx="365760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9"/>
          <p:cNvSpPr/>
          <p:nvPr/>
        </p:nvSpPr>
        <p:spPr>
          <a:xfrm>
            <a:off x="4846320" y="4343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C66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score = e^(-(r-1)) · 未進前 5 = 0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Tech · 技術環境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14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建議的軟硬體環境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主辦方在以下環境驗證過 baseline;Windows / macOS 請將 NPROC 設為 1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402336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640080" y="169164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⌘ 軟體環境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77240" y="242316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Python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965960" y="24231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3.10.12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77240" y="28346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PyTorch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965960" y="28346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2.6.0 (cu124)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324612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CUDA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965960" y="32461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12.4 (GPU 加速)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777240" y="365760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OS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965960" y="36576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Ubuntu 22.04.5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77240" y="406908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其他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965960" y="40690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pandas · sgfmill · webdataset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663440" y="1691640"/>
            <a:ext cx="40233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4663440" y="1691640"/>
            <a:ext cx="402336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4846320" y="169164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⚡ 硬體資源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846320" y="24231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GPU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46320" y="2743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Rank ≥ 9GB
Player ≥ 4GB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4846320" y="3246120"/>
            <a:ext cx="365760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4846320" y="33375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Disk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846320" y="36576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Rank ~1.7GB
Player ~15GB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484632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(gzip 壓縮後,大幅縮減)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Schedule · 重要時程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16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重要時程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731520" y="2926080"/>
            <a:ext cx="7680960" cy="0"/>
          </a:xfrm>
          <a:prstGeom prst="line">
            <a:avLst/>
          </a:prstGeom>
          <a:noFill/>
          <a:ln w="381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293876" y="2779776"/>
            <a:ext cx="292608" cy="292608"/>
          </a:xfrm>
          <a:prstGeom prst="ellipse">
            <a:avLst/>
          </a:prstGeom>
          <a:solidFill>
            <a:srgbClr val="C9A227"/>
          </a:solidFill>
          <a:ln w="254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293876" y="27797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31520" y="1828800"/>
            <a:ext cx="14173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31520" y="1828800"/>
            <a:ext cx="1417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報名開放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1440180" y="2606040"/>
            <a:ext cx="0" cy="182880"/>
          </a:xfrm>
          <a:prstGeom prst="line">
            <a:avLst/>
          </a:prstGeom>
          <a:noFill/>
          <a:ln w="12700">
            <a:solidFill>
              <a:srgbClr val="5C667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731520" y="3374136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09/08(</a:t>
            </a:r>
            <a:r>
              <a:rPr lang="zh-TW" altLang="en-US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二</a:t>
            </a: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) 11:00 ~ 11/03(</a:t>
            </a:r>
            <a:r>
              <a:rPr lang="zh-TW" altLang="en-US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二</a:t>
            </a: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) 23:59:59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859786" y="2779776"/>
            <a:ext cx="292608" cy="292608"/>
          </a:xfrm>
          <a:prstGeom prst="ellipse">
            <a:avLst/>
          </a:prstGeom>
          <a:solidFill>
            <a:srgbClr val="C9A227"/>
          </a:solidFill>
          <a:ln w="254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2859786" y="27797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297430" y="1828800"/>
            <a:ext cx="14173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2297430" y="1828800"/>
            <a:ext cx="1417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資料釋出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006090" y="2606040"/>
            <a:ext cx="0" cy="182880"/>
          </a:xfrm>
          <a:prstGeom prst="line">
            <a:avLst/>
          </a:prstGeom>
          <a:noFill/>
          <a:ln w="12700">
            <a:solidFill>
              <a:srgbClr val="5C667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2297430" y="3374136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9/18(</a:t>
            </a:r>
            <a:r>
              <a:rPr lang="zh-TW" altLang="en-US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五</a:t>
            </a: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) 11:00 ~</a:t>
            </a:r>
          </a:p>
          <a:p>
            <a:pPr marL="0" indent="0" algn="ctr">
              <a:buNone/>
            </a:pP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11/24(</a:t>
            </a:r>
            <a:r>
              <a:rPr lang="zh-TW" altLang="en-US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二</a:t>
            </a: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) 23:59:59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425696" y="2779776"/>
            <a:ext cx="292608" cy="292608"/>
          </a:xfrm>
          <a:prstGeom prst="ellipse">
            <a:avLst/>
          </a:prstGeom>
          <a:solidFill>
            <a:srgbClr val="C9A227"/>
          </a:solidFill>
          <a:ln w="254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4425696" y="27797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3863340" y="1828800"/>
            <a:ext cx="14173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3863340" y="1828800"/>
            <a:ext cx="1417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Public Test 提交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572000" y="2606040"/>
            <a:ext cx="0" cy="182880"/>
          </a:xfrm>
          <a:prstGeom prst="line">
            <a:avLst/>
          </a:prstGeom>
          <a:noFill/>
          <a:ln w="12700">
            <a:solidFill>
              <a:srgbClr val="5C667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3863340" y="3374136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11/04(</a:t>
            </a:r>
            <a:r>
              <a:rPr lang="zh-TW" altLang="en-US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三</a:t>
            </a: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) 11:00~ </a:t>
            </a:r>
          </a:p>
          <a:p>
            <a:pPr marL="0" indent="0" algn="ctr">
              <a:buNone/>
            </a:pP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11/24(</a:t>
            </a:r>
            <a:r>
              <a:rPr lang="zh-TW" altLang="en-US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二</a:t>
            </a: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) 23:59:59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991606" y="2779776"/>
            <a:ext cx="292608" cy="292608"/>
          </a:xfrm>
          <a:prstGeom prst="ellipse">
            <a:avLst/>
          </a:prstGeom>
          <a:solidFill>
            <a:srgbClr val="C9A227"/>
          </a:solidFill>
          <a:ln w="254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5991606" y="27797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429250" y="1828800"/>
            <a:ext cx="14173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5429250" y="1828800"/>
            <a:ext cx="1417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結果發佈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6137910" y="2606040"/>
            <a:ext cx="0" cy="182880"/>
          </a:xfrm>
          <a:prstGeom prst="line">
            <a:avLst/>
          </a:prstGeom>
          <a:noFill/>
          <a:ln w="12700">
            <a:solidFill>
              <a:srgbClr val="5C667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35" name="Text 33"/>
          <p:cNvSpPr/>
          <p:nvPr/>
        </p:nvSpPr>
        <p:spPr>
          <a:xfrm>
            <a:off x="5429250" y="3377402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11/25(</a:t>
            </a:r>
            <a:r>
              <a:rPr lang="zh-TW" altLang="en-US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三</a:t>
            </a: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) 16:00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7557516" y="2779776"/>
            <a:ext cx="292608" cy="292608"/>
          </a:xfrm>
          <a:prstGeom prst="ellipse">
            <a:avLst/>
          </a:prstGeom>
          <a:solidFill>
            <a:srgbClr val="C9A227"/>
          </a:solidFill>
          <a:ln w="254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6"/>
          <p:cNvSpPr/>
          <p:nvPr/>
        </p:nvSpPr>
        <p:spPr>
          <a:xfrm>
            <a:off x="7557516" y="27797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6995160" y="1828800"/>
            <a:ext cx="14173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8"/>
          <p:cNvSpPr/>
          <p:nvPr/>
        </p:nvSpPr>
        <p:spPr>
          <a:xfrm>
            <a:off x="6995160" y="1828800"/>
            <a:ext cx="1417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上傳報告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7703820" y="2606040"/>
            <a:ext cx="0" cy="182880"/>
          </a:xfrm>
          <a:prstGeom prst="line">
            <a:avLst/>
          </a:prstGeom>
          <a:noFill/>
          <a:ln w="12700">
            <a:solidFill>
              <a:srgbClr val="5C667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2" name="Text 40"/>
          <p:cNvSpPr/>
          <p:nvPr/>
        </p:nvSpPr>
        <p:spPr>
          <a:xfrm>
            <a:off x="6995160" y="3374136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11/26(</a:t>
            </a:r>
            <a:r>
              <a:rPr lang="zh-TW" altLang="en-US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四</a:t>
            </a: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) 11:00~</a:t>
            </a:r>
          </a:p>
          <a:p>
            <a:pPr marL="0" indent="0" algn="ctr">
              <a:buNone/>
            </a:pP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12/06(</a:t>
            </a:r>
            <a:r>
              <a:rPr lang="zh-TW" altLang="en-US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日</a:t>
            </a:r>
            <a:r>
              <a:rPr lang="en-US" altLang="zh-TW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) 23:59:59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457200" y="4297680"/>
            <a:ext cx="8229600" cy="41148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Text 43"/>
          <p:cNvSpPr/>
          <p:nvPr/>
        </p:nvSpPr>
        <p:spPr>
          <a:xfrm>
            <a:off x="548640" y="429768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 err="1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最新時程請隨時關注</a:t>
            </a:r>
            <a:r>
              <a:rPr lang="en-US" sz="11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lang="en-US" sz="1100" dirty="0" err="1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AIdea</a:t>
            </a:r>
            <a:r>
              <a:rPr lang="zh-TW" altLang="en-US" sz="11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平台</a:t>
            </a:r>
            <a:r>
              <a:rPr lang="en-US" sz="1100" dirty="0" err="1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公告與官方信件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Register · 報名與資源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17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如何開始?三個步驟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最快五分鐘完成報名,當天就能跑通 baseline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50876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50876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9436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在 </a:t>
            </a:r>
            <a:r>
              <a:rPr lang="en-US" altLang="zh-TW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</a:t>
            </a:r>
            <a:r>
              <a:rPr lang="zh-TW" alt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lang="en-US" altLang="zh-TW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CUP</a:t>
            </a: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平台註冊報名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18872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08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 err="1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前往</a:t>
            </a: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lang="en-US" altLang="zh-TW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 CUP</a:t>
            </a: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lang="zh-TW" alt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官網</a:t>
            </a: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,註冊帳號並加入本競賽</a:t>
            </a:r>
            <a:endParaRPr lang="en-US" sz="1100" dirty="0"/>
          </a:p>
          <a:p>
            <a:pPr algn="ctr"/>
            <a:r>
              <a:rPr lang="en-US" sz="1100" dirty="0" err="1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網址</a:t>
            </a: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: https://www.aicup.tw/ai-cup-2026-competition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4612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29768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429768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38328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下載 Baseline 程式碼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397764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342900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 GitHub 取得 AICup-2026-Tutorial
含最新 notebook、範例 submission (本版不含預訓練模型)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03504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708660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708660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17220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提問 / 加入官方管道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76656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621792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TW" alt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若對於比賽有任何問題，歡迎在討論區提出。</a:t>
            </a:r>
            <a:br>
              <a:rPr lang="en-US" altLang="zh-TW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</a:br>
            <a:r>
              <a:rPr lang="zh-TW" alt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或填寫競賽頁面公告之表單 </a:t>
            </a:r>
            <a:r>
              <a:rPr lang="en-US" altLang="zh-TW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:AI CUP 2026 </a:t>
            </a:r>
            <a:r>
              <a:rPr lang="zh-TW" alt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秋季賽－從圍棋棋譜預測玩家棋力與辨識玩家</a:t>
            </a:r>
            <a:endParaRPr lang="en-US" altLang="zh-TW" sz="1100" dirty="0">
              <a:solidFill>
                <a:srgbClr val="5C6670"/>
              </a:solidFill>
              <a:latin typeface="Microsoft JhengHei" pitchFamily="34" charset="0"/>
              <a:ea typeface="Microsoft JhengHei" pitchFamily="34" charset="-122"/>
              <a:cs typeface="Microsoft JhengHei" pitchFamily="34" charset="-120"/>
            </a:endParaRPr>
          </a:p>
          <a:p>
            <a:pPr marL="0" indent="0" algn="ctr">
              <a:buNone/>
            </a:pPr>
            <a:r>
              <a:rPr lang="en-US" altLang="zh-TW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</a:rPr>
              <a:t>※ </a:t>
            </a:r>
            <a:r>
              <a:rPr lang="zh-TW" alt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</a:rPr>
              <a:t>注意：若需要官方正式回覆，務必透過表單提出。</a:t>
            </a:r>
            <a:endParaRPr lang="en-US" sz="1100" dirty="0">
              <a:solidFill>
                <a:srgbClr val="5C6670"/>
              </a:solidFill>
              <a:latin typeface="Microsoft JhengHei" pitchFamily="34" charset="0"/>
              <a:ea typeface="Microsoft JhengHei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Recap · 本集重點回顧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18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本集重點回顧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五句話,帶走這一集最重要的更新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85800" y="1874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關鍵數字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286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Baseline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248716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~0.4631 (Public,無預訓練)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8803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 Baseline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~0.2845 (Public,無預訓練)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4747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測試規模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每子題 800 題 (400+400)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硬體門檻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85800" y="42702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≥9GB / Player ≥4GB VRAM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78308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663440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66360" y="17373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兩個子題:棋力預測 (10 級分類) 與玩家識別 (Top-5)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63440" y="24963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663440" y="24963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166360" y="245059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資料夾改版:training/ 共用池 + tests/ 六個測試檔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209544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66344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166360" y="316382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欄位統一叫 color,不再分 target_color 與 color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663440" y="3922776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663440" y="3922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166360" y="387705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 err="1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下一步:報名</a:t>
            </a: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lang="en-US" altLang="zh-TW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</a:t>
            </a:r>
            <a:r>
              <a:rPr lang="zh-TW" alt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lang="en-US" altLang="zh-TW" sz="1400" dirty="0" err="1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CUP</a:t>
            </a:r>
            <a:r>
              <a:rPr lang="en-US" sz="1400" dirty="0" err="1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、下載最新</a:t>
            </a: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baseline、看 EP2 學 SGF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19 / 96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57200" y="640080"/>
            <a:ext cx="1463040" cy="329184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NEXT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圍棋與 SGF 棋譜格式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57200" y="1965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圍棋規則速成 · SGF 詳細欄位 · 新版 CSV 統一欄位 (color) · 實際讀取 CSV 樣本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743200"/>
            <a:ext cx="8229600" cy="0"/>
          </a:xfrm>
          <a:prstGeom prst="line">
            <a:avLst/>
          </a:prstGeom>
          <a:noFill/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457200" y="30175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在那之前 ──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34290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在 </a:t>
            </a:r>
            <a:r>
              <a:rPr lang="en-US" altLang="zh-TW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</a:t>
            </a:r>
            <a:r>
              <a:rPr lang="zh-TW" alt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</a:t>
            </a:r>
            <a:r>
              <a:rPr lang="en-US" altLang="zh-TW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CUP</a:t>
            </a:r>
            <a:r>
              <a:rPr lang="zh-TW" alt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網站</a:t>
            </a:r>
            <a:r>
              <a:rPr lang="en-US" sz="1600" dirty="0" err="1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完成報名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7947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把 Baseline notebook 跑通一次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7200" y="4160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把訓練資料下載解壓完成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" y="4526280"/>
            <a:ext cx="8229600" cy="0"/>
          </a:xfrm>
          <a:prstGeom prst="line">
            <a:avLst/>
          </a:prstGeom>
          <a:noFill/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57200" y="46177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期待你的提交 · 我們下集見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0" y="46177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NDHU AI Lab · 顏士淨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005840"/>
            <a:ext cx="3383280" cy="338328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640080" y="114300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4008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640080" y="131572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1280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640080" y="148844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98552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640080" y="166116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115824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640080" y="183388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133096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640080" y="200660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150368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640080" y="217932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167640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640080" y="235204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184912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640080" y="252476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202184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640080" y="269748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219456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640080" y="287020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236728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640080" y="304292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254000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640080" y="321564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271272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640080" y="338836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288544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9"/>
          <p:cNvSpPr/>
          <p:nvPr/>
        </p:nvSpPr>
        <p:spPr>
          <a:xfrm>
            <a:off x="640080" y="356108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305816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640080" y="373380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Shape 32"/>
          <p:cNvSpPr/>
          <p:nvPr/>
        </p:nvSpPr>
        <p:spPr>
          <a:xfrm>
            <a:off x="323088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640080" y="390652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4"/>
          <p:cNvSpPr/>
          <p:nvPr/>
        </p:nvSpPr>
        <p:spPr>
          <a:xfrm>
            <a:off x="340360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640080" y="407924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36"/>
          <p:cNvSpPr/>
          <p:nvPr/>
        </p:nvSpPr>
        <p:spPr>
          <a:xfrm>
            <a:off x="357632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37"/>
          <p:cNvSpPr/>
          <p:nvPr/>
        </p:nvSpPr>
        <p:spPr>
          <a:xfrm>
            <a:off x="640080" y="425196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Shape 38"/>
          <p:cNvSpPr/>
          <p:nvPr/>
        </p:nvSpPr>
        <p:spPr>
          <a:xfrm>
            <a:off x="3749040" y="114300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1121664" y="162458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Shape 40"/>
          <p:cNvSpPr/>
          <p:nvPr/>
        </p:nvSpPr>
        <p:spPr>
          <a:xfrm>
            <a:off x="2157984" y="162458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Shape 41"/>
          <p:cNvSpPr/>
          <p:nvPr/>
        </p:nvSpPr>
        <p:spPr>
          <a:xfrm>
            <a:off x="3194304" y="162458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Shape 42"/>
          <p:cNvSpPr/>
          <p:nvPr/>
        </p:nvSpPr>
        <p:spPr>
          <a:xfrm>
            <a:off x="1121664" y="266090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Shape 43"/>
          <p:cNvSpPr/>
          <p:nvPr/>
        </p:nvSpPr>
        <p:spPr>
          <a:xfrm>
            <a:off x="2157984" y="266090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Shape 44"/>
          <p:cNvSpPr/>
          <p:nvPr/>
        </p:nvSpPr>
        <p:spPr>
          <a:xfrm>
            <a:off x="3194304" y="266090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Shape 45"/>
          <p:cNvSpPr/>
          <p:nvPr/>
        </p:nvSpPr>
        <p:spPr>
          <a:xfrm>
            <a:off x="1121664" y="369722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Shape 46"/>
          <p:cNvSpPr/>
          <p:nvPr/>
        </p:nvSpPr>
        <p:spPr>
          <a:xfrm>
            <a:off x="2157984" y="369722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Shape 47"/>
          <p:cNvSpPr/>
          <p:nvPr/>
        </p:nvSpPr>
        <p:spPr>
          <a:xfrm>
            <a:off x="3194304" y="369722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Shape 48"/>
          <p:cNvSpPr/>
          <p:nvPr/>
        </p:nvSpPr>
        <p:spPr>
          <a:xfrm>
            <a:off x="1057656" y="1560576"/>
            <a:ext cx="201168" cy="201168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Shape 49"/>
          <p:cNvSpPr/>
          <p:nvPr/>
        </p:nvSpPr>
        <p:spPr>
          <a:xfrm>
            <a:off x="3130296" y="1560576"/>
            <a:ext cx="201168" cy="20116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Shape 50"/>
          <p:cNvSpPr/>
          <p:nvPr/>
        </p:nvSpPr>
        <p:spPr>
          <a:xfrm>
            <a:off x="1057656" y="3633216"/>
            <a:ext cx="201168" cy="20116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Shape 51"/>
          <p:cNvSpPr/>
          <p:nvPr/>
        </p:nvSpPr>
        <p:spPr>
          <a:xfrm>
            <a:off x="3130296" y="3633216"/>
            <a:ext cx="201168" cy="201168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Shape 52"/>
          <p:cNvSpPr/>
          <p:nvPr/>
        </p:nvSpPr>
        <p:spPr>
          <a:xfrm>
            <a:off x="2093976" y="2596896"/>
            <a:ext cx="201168" cy="201168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Shape 53"/>
          <p:cNvSpPr/>
          <p:nvPr/>
        </p:nvSpPr>
        <p:spPr>
          <a:xfrm>
            <a:off x="2266696" y="2596896"/>
            <a:ext cx="201168" cy="20116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Shape 54"/>
          <p:cNvSpPr/>
          <p:nvPr/>
        </p:nvSpPr>
        <p:spPr>
          <a:xfrm>
            <a:off x="4572000" y="937258"/>
            <a:ext cx="2194560" cy="329184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Text 55"/>
          <p:cNvSpPr/>
          <p:nvPr/>
        </p:nvSpPr>
        <p:spPr>
          <a:xfrm>
            <a:off x="4572000" y="96012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EP2 · SGF FORMAT</a:t>
            </a:r>
            <a:endParaRPr lang="en-US" sz="1200" dirty="0"/>
          </a:p>
        </p:txBody>
      </p:sp>
      <p:sp>
        <p:nvSpPr>
          <p:cNvPr id="58" name="Text 56"/>
          <p:cNvSpPr/>
          <p:nvPr/>
        </p:nvSpPr>
        <p:spPr>
          <a:xfrm>
            <a:off x="4572000" y="141732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圍棋與 SGF 棋譜格式</a:t>
            </a:r>
            <a:endParaRPr lang="en-US" sz="3800" dirty="0"/>
          </a:p>
        </p:txBody>
      </p:sp>
      <p:sp>
        <p:nvSpPr>
          <p:cNvPr id="59" name="Text 57"/>
          <p:cNvSpPr/>
          <p:nvPr/>
        </p:nvSpPr>
        <p:spPr>
          <a:xfrm>
            <a:off x="4572000" y="22402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讀懂資料集的第一步</a:t>
            </a:r>
            <a:endParaRPr lang="en-US" sz="2000" dirty="0"/>
          </a:p>
        </p:txBody>
      </p:sp>
      <p:sp>
        <p:nvSpPr>
          <p:cNvPr id="60" name="Shape 58"/>
          <p:cNvSpPr/>
          <p:nvPr/>
        </p:nvSpPr>
        <p:spPr>
          <a:xfrm>
            <a:off x="4572000" y="2788920"/>
            <a:ext cx="548640" cy="0"/>
          </a:xfrm>
          <a:prstGeom prst="line">
            <a:avLst/>
          </a:prstGeom>
          <a:noFill/>
          <a:ln w="381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" name="Text 59"/>
          <p:cNvSpPr/>
          <p:nvPr/>
        </p:nvSpPr>
        <p:spPr>
          <a:xfrm>
            <a:off x="4572000" y="28803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圍棋規則速成 · SGF 結構 · Python 範例</a:t>
            </a:r>
            <a:endParaRPr lang="en-US" sz="1400" dirty="0"/>
          </a:p>
        </p:txBody>
      </p:sp>
      <p:sp>
        <p:nvSpPr>
          <p:cNvPr id="62" name="Text 60"/>
          <p:cNvSpPr/>
          <p:nvPr/>
        </p:nvSpPr>
        <p:spPr>
          <a:xfrm>
            <a:off x="4572000" y="384048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主辦  </a:t>
            </a:r>
            <a:r>
              <a:rPr lang="en-US" sz="13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國立東華大學 NDHU AI Lab</a:t>
            </a:r>
            <a:endParaRPr lang="en-US" sz="1300" dirty="0"/>
          </a:p>
        </p:txBody>
      </p:sp>
      <p:sp>
        <p:nvSpPr>
          <p:cNvPr id="63" name="Text 61"/>
          <p:cNvSpPr/>
          <p:nvPr/>
        </p:nvSpPr>
        <p:spPr>
          <a:xfrm>
            <a:off x="4572000" y="416052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講者  </a:t>
            </a:r>
            <a:r>
              <a:rPr lang="en-US" sz="13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顏士淨 教授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Outcomes · 本集學到什麼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21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本集學完,你會具備四項能力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約 14 分鐘,適合零基礎或剛入門的同學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9202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9202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943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圍棋基本規則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943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5943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落子、目數、氣、提子、禁手與劫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5146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25146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26517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39776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39776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26517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棋力分級制度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26517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26517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kyu 與 dan 是什麼,本競賽涵蓋的範圍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45720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7091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60350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0350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7091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SGF 棋譜結構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7091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47091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節點、屬性、座標系統與核心欄位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66294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66294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67665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800" dirty="0"/>
          </a:p>
        </p:txBody>
      </p:sp>
      <p:sp>
        <p:nvSpPr>
          <p:cNvPr id="35" name="Shape 33"/>
          <p:cNvSpPr/>
          <p:nvPr/>
        </p:nvSpPr>
        <p:spPr>
          <a:xfrm>
            <a:off x="80924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80924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7665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Python 解析範例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7665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67665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 sgfmill 打開 CSV、印出第一手棋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Rules · 圍棋規則(一)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22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圍棋規則速成(一)·落子與目數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圍棋規則其實非常少;我們分兩頁講完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62940" y="1531620"/>
            <a:ext cx="2880360" cy="288036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800100" y="166878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80010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800100" y="181356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94488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800100" y="195834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108966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800100" y="210312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123444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800100" y="224790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137922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800100" y="239268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152400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800100" y="253746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166878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800100" y="268224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181356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800100" y="282702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195834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800100" y="297180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210312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800100" y="311658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224790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9"/>
          <p:cNvSpPr/>
          <p:nvPr/>
        </p:nvSpPr>
        <p:spPr>
          <a:xfrm>
            <a:off x="800100" y="326136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239268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800100" y="340614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Shape 32"/>
          <p:cNvSpPr/>
          <p:nvPr/>
        </p:nvSpPr>
        <p:spPr>
          <a:xfrm>
            <a:off x="253746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800100" y="355092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4"/>
          <p:cNvSpPr/>
          <p:nvPr/>
        </p:nvSpPr>
        <p:spPr>
          <a:xfrm>
            <a:off x="268224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800100" y="369570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36"/>
          <p:cNvSpPr/>
          <p:nvPr/>
        </p:nvSpPr>
        <p:spPr>
          <a:xfrm>
            <a:off x="282702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37"/>
          <p:cNvSpPr/>
          <p:nvPr/>
        </p:nvSpPr>
        <p:spPr>
          <a:xfrm>
            <a:off x="800100" y="384048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Shape 38"/>
          <p:cNvSpPr/>
          <p:nvPr/>
        </p:nvSpPr>
        <p:spPr>
          <a:xfrm>
            <a:off x="297180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800100" y="398526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Shape 40"/>
          <p:cNvSpPr/>
          <p:nvPr/>
        </p:nvSpPr>
        <p:spPr>
          <a:xfrm>
            <a:off x="311658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Shape 41"/>
          <p:cNvSpPr/>
          <p:nvPr/>
        </p:nvSpPr>
        <p:spPr>
          <a:xfrm>
            <a:off x="800100" y="413004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Shape 42"/>
          <p:cNvSpPr/>
          <p:nvPr/>
        </p:nvSpPr>
        <p:spPr>
          <a:xfrm>
            <a:off x="326136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Shape 43"/>
          <p:cNvSpPr/>
          <p:nvPr/>
        </p:nvSpPr>
        <p:spPr>
          <a:xfrm>
            <a:off x="800100" y="4274820"/>
            <a:ext cx="260604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Shape 44"/>
          <p:cNvSpPr/>
          <p:nvPr/>
        </p:nvSpPr>
        <p:spPr>
          <a:xfrm>
            <a:off x="3406140" y="1668780"/>
            <a:ext cx="0" cy="260604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Shape 45"/>
          <p:cNvSpPr/>
          <p:nvPr/>
        </p:nvSpPr>
        <p:spPr>
          <a:xfrm>
            <a:off x="1197864" y="206654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Shape 46"/>
          <p:cNvSpPr/>
          <p:nvPr/>
        </p:nvSpPr>
        <p:spPr>
          <a:xfrm>
            <a:off x="2066544" y="206654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Shape 47"/>
          <p:cNvSpPr/>
          <p:nvPr/>
        </p:nvSpPr>
        <p:spPr>
          <a:xfrm>
            <a:off x="2935224" y="206654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Shape 48"/>
          <p:cNvSpPr/>
          <p:nvPr/>
        </p:nvSpPr>
        <p:spPr>
          <a:xfrm>
            <a:off x="1197864" y="293522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Shape 49"/>
          <p:cNvSpPr/>
          <p:nvPr/>
        </p:nvSpPr>
        <p:spPr>
          <a:xfrm>
            <a:off x="2066544" y="293522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Shape 50"/>
          <p:cNvSpPr/>
          <p:nvPr/>
        </p:nvSpPr>
        <p:spPr>
          <a:xfrm>
            <a:off x="2935224" y="293522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Shape 51"/>
          <p:cNvSpPr/>
          <p:nvPr/>
        </p:nvSpPr>
        <p:spPr>
          <a:xfrm>
            <a:off x="1197864" y="380390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Shape 52"/>
          <p:cNvSpPr/>
          <p:nvPr/>
        </p:nvSpPr>
        <p:spPr>
          <a:xfrm>
            <a:off x="2066544" y="380390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Shape 53"/>
          <p:cNvSpPr/>
          <p:nvPr/>
        </p:nvSpPr>
        <p:spPr>
          <a:xfrm>
            <a:off x="2935224" y="380390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Shape 54"/>
          <p:cNvSpPr/>
          <p:nvPr/>
        </p:nvSpPr>
        <p:spPr>
          <a:xfrm>
            <a:off x="1133856" y="2002536"/>
            <a:ext cx="201168" cy="201168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Shape 55"/>
          <p:cNvSpPr/>
          <p:nvPr/>
        </p:nvSpPr>
        <p:spPr>
          <a:xfrm>
            <a:off x="2871216" y="2002536"/>
            <a:ext cx="201168" cy="20116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Shape 56"/>
          <p:cNvSpPr/>
          <p:nvPr/>
        </p:nvSpPr>
        <p:spPr>
          <a:xfrm>
            <a:off x="1423416" y="2292096"/>
            <a:ext cx="201168" cy="201168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Shape 57"/>
          <p:cNvSpPr/>
          <p:nvPr/>
        </p:nvSpPr>
        <p:spPr>
          <a:xfrm>
            <a:off x="2581656" y="2147316"/>
            <a:ext cx="201168" cy="20116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Shape 58"/>
          <p:cNvSpPr/>
          <p:nvPr/>
        </p:nvSpPr>
        <p:spPr>
          <a:xfrm>
            <a:off x="2002536" y="2871216"/>
            <a:ext cx="201168" cy="201168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" name="Shape 59"/>
          <p:cNvSpPr/>
          <p:nvPr/>
        </p:nvSpPr>
        <p:spPr>
          <a:xfrm>
            <a:off x="2147316" y="3015996"/>
            <a:ext cx="201168" cy="20116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Shape 60"/>
          <p:cNvSpPr/>
          <p:nvPr/>
        </p:nvSpPr>
        <p:spPr>
          <a:xfrm>
            <a:off x="1278636" y="3739896"/>
            <a:ext cx="201168" cy="20116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Shape 61"/>
          <p:cNvSpPr/>
          <p:nvPr/>
        </p:nvSpPr>
        <p:spPr>
          <a:xfrm>
            <a:off x="2726436" y="3595116"/>
            <a:ext cx="201168" cy="201168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" name="Text 62"/>
          <p:cNvSpPr/>
          <p:nvPr/>
        </p:nvSpPr>
        <p:spPr>
          <a:xfrm>
            <a:off x="548640" y="44348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19 × 19 棋盤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4572000" y="1600200"/>
            <a:ext cx="457200" cy="45720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Text 64"/>
          <p:cNvSpPr/>
          <p:nvPr/>
        </p:nvSpPr>
        <p:spPr>
          <a:xfrm>
            <a:off x="457200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67" name="Text 65"/>
          <p:cNvSpPr/>
          <p:nvPr/>
        </p:nvSpPr>
        <p:spPr>
          <a:xfrm>
            <a:off x="5212080" y="15544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輪流落子</a:t>
            </a:r>
            <a:endParaRPr lang="en-US" sz="1500" dirty="0"/>
          </a:p>
        </p:txBody>
      </p:sp>
      <p:sp>
        <p:nvSpPr>
          <p:cNvPr id="68" name="Text 66"/>
          <p:cNvSpPr/>
          <p:nvPr/>
        </p:nvSpPr>
        <p:spPr>
          <a:xfrm>
            <a:off x="5212080" y="18745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黑先白後,放在交叉點上,放下不能移動</a:t>
            </a:r>
            <a:endParaRPr lang="en-US" sz="1200" dirty="0"/>
          </a:p>
        </p:txBody>
      </p:sp>
      <p:sp>
        <p:nvSpPr>
          <p:cNvPr id="69" name="Shape 67"/>
          <p:cNvSpPr/>
          <p:nvPr/>
        </p:nvSpPr>
        <p:spPr>
          <a:xfrm>
            <a:off x="4572000" y="2377440"/>
            <a:ext cx="457200" cy="45720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" name="Text 68"/>
          <p:cNvSpPr/>
          <p:nvPr/>
        </p:nvSpPr>
        <p:spPr>
          <a:xfrm>
            <a:off x="4572000" y="2377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71" name="Text 69"/>
          <p:cNvSpPr/>
          <p:nvPr/>
        </p:nvSpPr>
        <p:spPr>
          <a:xfrm>
            <a:off x="5212080" y="23317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目數計算</a:t>
            </a:r>
            <a:endParaRPr lang="en-US" sz="1500" dirty="0"/>
          </a:p>
        </p:txBody>
      </p:sp>
      <p:sp>
        <p:nvSpPr>
          <p:cNvPr id="72" name="Text 70"/>
          <p:cNvSpPr/>
          <p:nvPr/>
        </p:nvSpPr>
        <p:spPr>
          <a:xfrm>
            <a:off x="5212080" y="265176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圍出的空地數 + 提掉對方的子 = 目數</a:t>
            </a:r>
            <a:endParaRPr lang="en-US" sz="1200" dirty="0"/>
          </a:p>
        </p:txBody>
      </p:sp>
      <p:sp>
        <p:nvSpPr>
          <p:cNvPr id="73" name="Shape 71"/>
          <p:cNvSpPr/>
          <p:nvPr/>
        </p:nvSpPr>
        <p:spPr>
          <a:xfrm>
            <a:off x="4572000" y="3154680"/>
            <a:ext cx="457200" cy="45720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4" name="Text 72"/>
          <p:cNvSpPr/>
          <p:nvPr/>
        </p:nvSpPr>
        <p:spPr>
          <a:xfrm>
            <a:off x="457200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75" name="Text 73"/>
          <p:cNvSpPr/>
          <p:nvPr/>
        </p:nvSpPr>
        <p:spPr>
          <a:xfrm>
            <a:off x="5212080" y="310896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貼目 (Komi)</a:t>
            </a:r>
            <a:endParaRPr lang="en-US" sz="1500" dirty="0"/>
          </a:p>
        </p:txBody>
      </p:sp>
      <p:sp>
        <p:nvSpPr>
          <p:cNvPr id="76" name="Text 74"/>
          <p:cNvSpPr/>
          <p:nvPr/>
        </p:nvSpPr>
        <p:spPr>
          <a:xfrm>
            <a:off x="5212080" y="34290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白棋補償黑棋先行,常見 6.5 / 7.5 目</a:t>
            </a:r>
            <a:endParaRPr lang="en-US" sz="1200" dirty="0"/>
          </a:p>
        </p:txBody>
      </p:sp>
      <p:sp>
        <p:nvSpPr>
          <p:cNvPr id="77" name="Shape 75"/>
          <p:cNvSpPr/>
          <p:nvPr/>
        </p:nvSpPr>
        <p:spPr>
          <a:xfrm>
            <a:off x="4572000" y="3931920"/>
            <a:ext cx="457200" cy="45720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Text 76"/>
          <p:cNvSpPr/>
          <p:nvPr/>
        </p:nvSpPr>
        <p:spPr>
          <a:xfrm>
            <a:off x="4572000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79" name="Text 77"/>
          <p:cNvSpPr/>
          <p:nvPr/>
        </p:nvSpPr>
        <p:spPr>
          <a:xfrm>
            <a:off x="5212080" y="38862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勝負判定</a:t>
            </a:r>
            <a:endParaRPr lang="en-US" sz="1500" dirty="0"/>
          </a:p>
        </p:txBody>
      </p:sp>
      <p:sp>
        <p:nvSpPr>
          <p:cNvPr id="80" name="Text 78"/>
          <p:cNvSpPr/>
          <p:nvPr/>
        </p:nvSpPr>
        <p:spPr>
          <a:xfrm>
            <a:off x="5212080" y="42062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目數多者勝;貼目為小數,不會和棋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Rules · 圍棋規則(二)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23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圍棋規則速成(二)·氣、提子、禁手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解析 SGF 落子合法性與提子記錄的核心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554480"/>
            <a:ext cx="246888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554480"/>
            <a:ext cx="24688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5544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氣 (Liberty)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85800" y="2240280"/>
            <a:ext cx="2011680" cy="201168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777240" y="23317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77724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777240" y="26365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108204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777240" y="29413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138684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777240" y="32461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169164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777240" y="35509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199644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777240" y="38557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230124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777240" y="41605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260604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1850136" y="3404616"/>
            <a:ext cx="292608" cy="292608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1941576" y="3191256"/>
            <a:ext cx="109728" cy="109728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1941576" y="3800856"/>
            <a:ext cx="109728" cy="109728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1636776" y="3496056"/>
            <a:ext cx="109728" cy="109728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2246376" y="3496056"/>
            <a:ext cx="109728" cy="109728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594360" y="43891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周圍鄰接的空點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3337560" y="1554480"/>
            <a:ext cx="246888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3337560" y="1554480"/>
            <a:ext cx="2468880" cy="5029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3474720" y="15544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提子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3566160" y="2240280"/>
            <a:ext cx="2011680" cy="201168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4"/>
          <p:cNvSpPr/>
          <p:nvPr/>
        </p:nvSpPr>
        <p:spPr>
          <a:xfrm>
            <a:off x="3657600" y="23317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365760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36"/>
          <p:cNvSpPr/>
          <p:nvPr/>
        </p:nvSpPr>
        <p:spPr>
          <a:xfrm>
            <a:off x="3657600" y="26365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37"/>
          <p:cNvSpPr/>
          <p:nvPr/>
        </p:nvSpPr>
        <p:spPr>
          <a:xfrm>
            <a:off x="396240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Shape 38"/>
          <p:cNvSpPr/>
          <p:nvPr/>
        </p:nvSpPr>
        <p:spPr>
          <a:xfrm>
            <a:off x="3657600" y="29413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426720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Shape 40"/>
          <p:cNvSpPr/>
          <p:nvPr/>
        </p:nvSpPr>
        <p:spPr>
          <a:xfrm>
            <a:off x="3657600" y="32461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Shape 41"/>
          <p:cNvSpPr/>
          <p:nvPr/>
        </p:nvSpPr>
        <p:spPr>
          <a:xfrm>
            <a:off x="457200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Shape 42"/>
          <p:cNvSpPr/>
          <p:nvPr/>
        </p:nvSpPr>
        <p:spPr>
          <a:xfrm>
            <a:off x="3657600" y="35509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Shape 43"/>
          <p:cNvSpPr/>
          <p:nvPr/>
        </p:nvSpPr>
        <p:spPr>
          <a:xfrm>
            <a:off x="487680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Shape 44"/>
          <p:cNvSpPr/>
          <p:nvPr/>
        </p:nvSpPr>
        <p:spPr>
          <a:xfrm>
            <a:off x="3657600" y="38557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Shape 45"/>
          <p:cNvSpPr/>
          <p:nvPr/>
        </p:nvSpPr>
        <p:spPr>
          <a:xfrm>
            <a:off x="518160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Shape 46"/>
          <p:cNvSpPr/>
          <p:nvPr/>
        </p:nvSpPr>
        <p:spPr>
          <a:xfrm>
            <a:off x="3657600" y="41605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Shape 47"/>
          <p:cNvSpPr/>
          <p:nvPr/>
        </p:nvSpPr>
        <p:spPr>
          <a:xfrm>
            <a:off x="548640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Shape 48"/>
          <p:cNvSpPr/>
          <p:nvPr/>
        </p:nvSpPr>
        <p:spPr>
          <a:xfrm>
            <a:off x="4730496" y="3404616"/>
            <a:ext cx="292608" cy="292608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Shape 49"/>
          <p:cNvSpPr/>
          <p:nvPr/>
        </p:nvSpPr>
        <p:spPr>
          <a:xfrm>
            <a:off x="4730496" y="3099816"/>
            <a:ext cx="292608" cy="29260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Shape 50"/>
          <p:cNvSpPr/>
          <p:nvPr/>
        </p:nvSpPr>
        <p:spPr>
          <a:xfrm>
            <a:off x="4730496" y="3709416"/>
            <a:ext cx="292608" cy="29260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Shape 51"/>
          <p:cNvSpPr/>
          <p:nvPr/>
        </p:nvSpPr>
        <p:spPr>
          <a:xfrm>
            <a:off x="4425696" y="3404616"/>
            <a:ext cx="292608" cy="29260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Shape 52"/>
          <p:cNvSpPr/>
          <p:nvPr/>
        </p:nvSpPr>
        <p:spPr>
          <a:xfrm>
            <a:off x="5035296" y="3404616"/>
            <a:ext cx="292608" cy="29260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Text 53"/>
          <p:cNvSpPr/>
          <p:nvPr/>
        </p:nvSpPr>
        <p:spPr>
          <a:xfrm>
            <a:off x="3474720" y="43891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氣全被圍 → 提走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6217920" y="1554480"/>
            <a:ext cx="246888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Shape 55"/>
          <p:cNvSpPr/>
          <p:nvPr/>
        </p:nvSpPr>
        <p:spPr>
          <a:xfrm>
            <a:off x="6217920" y="1554480"/>
            <a:ext cx="2468880" cy="50292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Text 56"/>
          <p:cNvSpPr/>
          <p:nvPr/>
        </p:nvSpPr>
        <p:spPr>
          <a:xfrm>
            <a:off x="6355080" y="15544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禁手與劫</a:t>
            </a:r>
            <a:endParaRPr lang="en-US" sz="1500" dirty="0"/>
          </a:p>
        </p:txBody>
      </p:sp>
      <p:sp>
        <p:nvSpPr>
          <p:cNvPr id="59" name="Shape 57"/>
          <p:cNvSpPr/>
          <p:nvPr/>
        </p:nvSpPr>
        <p:spPr>
          <a:xfrm>
            <a:off x="6446520" y="2240280"/>
            <a:ext cx="2011680" cy="201168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Shape 58"/>
          <p:cNvSpPr/>
          <p:nvPr/>
        </p:nvSpPr>
        <p:spPr>
          <a:xfrm>
            <a:off x="6537960" y="23317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" name="Shape 59"/>
          <p:cNvSpPr/>
          <p:nvPr/>
        </p:nvSpPr>
        <p:spPr>
          <a:xfrm>
            <a:off x="653796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Shape 60"/>
          <p:cNvSpPr/>
          <p:nvPr/>
        </p:nvSpPr>
        <p:spPr>
          <a:xfrm>
            <a:off x="6537960" y="26365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Shape 61"/>
          <p:cNvSpPr/>
          <p:nvPr/>
        </p:nvSpPr>
        <p:spPr>
          <a:xfrm>
            <a:off x="684276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" name="Shape 62"/>
          <p:cNvSpPr/>
          <p:nvPr/>
        </p:nvSpPr>
        <p:spPr>
          <a:xfrm>
            <a:off x="6537960" y="29413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5" name="Shape 63"/>
          <p:cNvSpPr/>
          <p:nvPr/>
        </p:nvSpPr>
        <p:spPr>
          <a:xfrm>
            <a:off x="714756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Shape 64"/>
          <p:cNvSpPr/>
          <p:nvPr/>
        </p:nvSpPr>
        <p:spPr>
          <a:xfrm>
            <a:off x="6537960" y="32461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Shape 65"/>
          <p:cNvSpPr/>
          <p:nvPr/>
        </p:nvSpPr>
        <p:spPr>
          <a:xfrm>
            <a:off x="745236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" name="Shape 66"/>
          <p:cNvSpPr/>
          <p:nvPr/>
        </p:nvSpPr>
        <p:spPr>
          <a:xfrm>
            <a:off x="6537960" y="35509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" name="Shape 67"/>
          <p:cNvSpPr/>
          <p:nvPr/>
        </p:nvSpPr>
        <p:spPr>
          <a:xfrm>
            <a:off x="775716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" name="Shape 68"/>
          <p:cNvSpPr/>
          <p:nvPr/>
        </p:nvSpPr>
        <p:spPr>
          <a:xfrm>
            <a:off x="6537960" y="38557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" name="Shape 69"/>
          <p:cNvSpPr/>
          <p:nvPr/>
        </p:nvSpPr>
        <p:spPr>
          <a:xfrm>
            <a:off x="806196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2" name="Shape 70"/>
          <p:cNvSpPr/>
          <p:nvPr/>
        </p:nvSpPr>
        <p:spPr>
          <a:xfrm>
            <a:off x="6537960" y="4160520"/>
            <a:ext cx="18288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3" name="Shape 71"/>
          <p:cNvSpPr/>
          <p:nvPr/>
        </p:nvSpPr>
        <p:spPr>
          <a:xfrm>
            <a:off x="8366760" y="2331720"/>
            <a:ext cx="0" cy="18288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4" name="Text 72"/>
          <p:cNvSpPr/>
          <p:nvPr/>
        </p:nvSpPr>
        <p:spPr>
          <a:xfrm>
            <a:off x="7620000" y="34137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10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1600" dirty="0"/>
          </a:p>
        </p:txBody>
      </p:sp>
      <p:sp>
        <p:nvSpPr>
          <p:cNvPr id="75" name="Shape 73"/>
          <p:cNvSpPr/>
          <p:nvPr/>
        </p:nvSpPr>
        <p:spPr>
          <a:xfrm>
            <a:off x="7610856" y="3099816"/>
            <a:ext cx="292608" cy="29260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6" name="Shape 74"/>
          <p:cNvSpPr/>
          <p:nvPr/>
        </p:nvSpPr>
        <p:spPr>
          <a:xfrm>
            <a:off x="7610856" y="3709416"/>
            <a:ext cx="292608" cy="29260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7" name="Shape 75"/>
          <p:cNvSpPr/>
          <p:nvPr/>
        </p:nvSpPr>
        <p:spPr>
          <a:xfrm>
            <a:off x="7306056" y="3404616"/>
            <a:ext cx="292608" cy="29260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Shape 76"/>
          <p:cNvSpPr/>
          <p:nvPr/>
        </p:nvSpPr>
        <p:spPr>
          <a:xfrm>
            <a:off x="7915656" y="3404616"/>
            <a:ext cx="292608" cy="292608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9" name="Text 77"/>
          <p:cNvSpPr/>
          <p:nvPr/>
        </p:nvSpPr>
        <p:spPr>
          <a:xfrm>
            <a:off x="6355080" y="43891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不能自殺·不可立刻提回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· 棋力分級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24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kyu (級) 與 dan (段)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圍棋傳統的棋力標尺;本競賽涵蓋 12k–6d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336804" cy="50292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967740" y="2194560"/>
            <a:ext cx="336804" cy="502920"/>
          </a:xfrm>
          <a:prstGeom prst="rect">
            <a:avLst/>
          </a:prstGeom>
          <a:solidFill>
            <a:srgbClr val="E9E0C9"/>
          </a:solidFill>
          <a:ln w="12700">
            <a:solidFill>
              <a:srgbClr val="E9E0C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1295400" y="2194560"/>
            <a:ext cx="336804" cy="502920"/>
          </a:xfrm>
          <a:prstGeom prst="rect">
            <a:avLst/>
          </a:prstGeom>
          <a:solidFill>
            <a:srgbClr val="E0DAC5"/>
          </a:solidFill>
          <a:ln w="12700">
            <a:solidFill>
              <a:srgbClr val="E0DAC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1623060" y="2194560"/>
            <a:ext cx="336804" cy="502920"/>
          </a:xfrm>
          <a:prstGeom prst="rect">
            <a:avLst/>
          </a:prstGeom>
          <a:solidFill>
            <a:srgbClr val="D7D4C0"/>
          </a:solidFill>
          <a:ln w="12700">
            <a:solidFill>
              <a:srgbClr val="D7D4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1950720" y="2194560"/>
            <a:ext cx="336804" cy="502920"/>
          </a:xfrm>
          <a:prstGeom prst="rect">
            <a:avLst/>
          </a:prstGeom>
          <a:solidFill>
            <a:srgbClr val="CECFBC"/>
          </a:solidFill>
          <a:ln w="12700">
            <a:solidFill>
              <a:srgbClr val="CECFB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2278380" y="2194560"/>
            <a:ext cx="336804" cy="502920"/>
          </a:xfrm>
          <a:prstGeom prst="rect">
            <a:avLst/>
          </a:prstGeom>
          <a:solidFill>
            <a:srgbClr val="C5C9B7"/>
          </a:solidFill>
          <a:ln w="12700">
            <a:solidFill>
              <a:srgbClr val="C5C9B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2606040" y="2194560"/>
            <a:ext cx="336804" cy="502920"/>
          </a:xfrm>
          <a:prstGeom prst="rect">
            <a:avLst/>
          </a:prstGeom>
          <a:solidFill>
            <a:srgbClr val="BCC3B2"/>
          </a:solidFill>
          <a:ln w="12700">
            <a:solidFill>
              <a:srgbClr val="BCC3B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2933700" y="2194560"/>
            <a:ext cx="336804" cy="502920"/>
          </a:xfrm>
          <a:prstGeom prst="rect">
            <a:avLst/>
          </a:prstGeom>
          <a:solidFill>
            <a:srgbClr val="B3BDAE"/>
          </a:solidFill>
          <a:ln w="12700">
            <a:solidFill>
              <a:srgbClr val="B3BD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3261360" y="2194560"/>
            <a:ext cx="336804" cy="502920"/>
          </a:xfrm>
          <a:prstGeom prst="rect">
            <a:avLst/>
          </a:prstGeom>
          <a:solidFill>
            <a:srgbClr val="AAB7A9"/>
          </a:solidFill>
          <a:ln w="12700">
            <a:solidFill>
              <a:srgbClr val="AAB7A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3589020" y="2194560"/>
            <a:ext cx="336804" cy="502920"/>
          </a:xfrm>
          <a:prstGeom prst="rect">
            <a:avLst/>
          </a:prstGeom>
          <a:solidFill>
            <a:srgbClr val="A1B1A5"/>
          </a:solidFill>
          <a:ln w="12700">
            <a:solidFill>
              <a:srgbClr val="A1B1A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3916680" y="2194560"/>
            <a:ext cx="336804" cy="502920"/>
          </a:xfrm>
          <a:prstGeom prst="rect">
            <a:avLst/>
          </a:prstGeom>
          <a:solidFill>
            <a:srgbClr val="98ABA0"/>
          </a:solidFill>
          <a:ln w="12700">
            <a:solidFill>
              <a:srgbClr val="98ABA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4244340" y="2194560"/>
            <a:ext cx="336804" cy="502920"/>
          </a:xfrm>
          <a:prstGeom prst="rect">
            <a:avLst/>
          </a:prstGeom>
          <a:solidFill>
            <a:srgbClr val="8FA59B"/>
          </a:solidFill>
          <a:ln w="12700">
            <a:solidFill>
              <a:srgbClr val="8FA59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4572000" y="2194560"/>
            <a:ext cx="336804" cy="502920"/>
          </a:xfrm>
          <a:prstGeom prst="rect">
            <a:avLst/>
          </a:prstGeom>
          <a:solidFill>
            <a:srgbClr val="86A097"/>
          </a:solidFill>
          <a:ln w="12700">
            <a:solidFill>
              <a:srgbClr val="86A09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4899660" y="2194560"/>
            <a:ext cx="336804" cy="502920"/>
          </a:xfrm>
          <a:prstGeom prst="rect">
            <a:avLst/>
          </a:prstGeom>
          <a:solidFill>
            <a:srgbClr val="7D9A92"/>
          </a:solidFill>
          <a:ln w="12700">
            <a:solidFill>
              <a:srgbClr val="7D9A9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5227320" y="2194560"/>
            <a:ext cx="336804" cy="502920"/>
          </a:xfrm>
          <a:prstGeom prst="rect">
            <a:avLst/>
          </a:prstGeom>
          <a:solidFill>
            <a:srgbClr val="74948E"/>
          </a:solidFill>
          <a:ln w="12700">
            <a:solidFill>
              <a:srgbClr val="74948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5554980" y="2194560"/>
            <a:ext cx="336804" cy="50292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5882640" y="2194560"/>
            <a:ext cx="336804" cy="50292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6210300" y="2194560"/>
            <a:ext cx="336804" cy="502920"/>
          </a:xfrm>
          <a:prstGeom prst="rect">
            <a:avLst/>
          </a:prstGeom>
          <a:solidFill>
            <a:srgbClr val="86946D"/>
          </a:solidFill>
          <a:ln w="12700">
            <a:solidFill>
              <a:srgbClr val="86946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6537960" y="2194560"/>
            <a:ext cx="336804" cy="502920"/>
          </a:xfrm>
          <a:prstGeom prst="rect">
            <a:avLst/>
          </a:prstGeom>
          <a:solidFill>
            <a:srgbClr val="A19951"/>
          </a:solidFill>
          <a:ln w="12700">
            <a:solidFill>
              <a:srgbClr val="A1995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6865620" y="2194560"/>
            <a:ext cx="336804" cy="502920"/>
          </a:xfrm>
          <a:prstGeom prst="rect">
            <a:avLst/>
          </a:prstGeom>
          <a:solidFill>
            <a:srgbClr val="BC9F35"/>
          </a:solidFill>
          <a:ln w="12700">
            <a:solidFill>
              <a:srgbClr val="BC9F3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7193280" y="2194560"/>
            <a:ext cx="336804" cy="502920"/>
          </a:xfrm>
          <a:prstGeom prst="rect">
            <a:avLst/>
          </a:prstGeom>
          <a:solidFill>
            <a:srgbClr val="C98D28"/>
          </a:solidFill>
          <a:ln w="12700">
            <a:solidFill>
              <a:srgbClr val="C98D2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7520940" y="2194560"/>
            <a:ext cx="336804" cy="502920"/>
          </a:xfrm>
          <a:prstGeom prst="rect">
            <a:avLst/>
          </a:prstGeom>
          <a:solidFill>
            <a:srgbClr val="C9632A"/>
          </a:solidFill>
          <a:ln w="12700">
            <a:solidFill>
              <a:srgbClr val="C963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7848600" y="2194560"/>
            <a:ext cx="336804" cy="502920"/>
          </a:xfrm>
          <a:prstGeom prst="rect">
            <a:avLst/>
          </a:prstGeom>
          <a:solidFill>
            <a:srgbClr val="C83A2C"/>
          </a:solidFill>
          <a:ln w="12700">
            <a:solidFill>
              <a:srgbClr val="C83A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9"/>
          <p:cNvSpPr/>
          <p:nvPr/>
        </p:nvSpPr>
        <p:spPr>
          <a:xfrm>
            <a:off x="8176260" y="2194560"/>
            <a:ext cx="336804" cy="50292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640080" y="2194560"/>
            <a:ext cx="7863840" cy="50292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6848375" y="2057400"/>
            <a:ext cx="0" cy="777240"/>
          </a:xfrm>
          <a:prstGeom prst="line">
            <a:avLst/>
          </a:prstGeom>
          <a:noFill/>
          <a:ln w="25400">
            <a:solidFill>
              <a:srgbClr val="0F3D3E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640080" y="1737360"/>
            <a:ext cx="62082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← kyu (級)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848375" y="1737360"/>
            <a:ext cx="165554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dan (段) →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365760" y="2788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30k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4090737" y="2788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12k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5332396" y="2788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6k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6160168" y="2788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1k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6987941" y="2788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1d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7608771" y="2788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6d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8229600" y="27889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9d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365057" y="2148840"/>
            <a:ext cx="3518034" cy="59436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Text 42"/>
          <p:cNvSpPr/>
          <p:nvPr/>
        </p:nvSpPr>
        <p:spPr>
          <a:xfrm>
            <a:off x="4365057" y="3200400"/>
            <a:ext cx="351803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涵蓋 12k ~ 6d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457200" y="4023360"/>
            <a:ext cx="82296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4"/>
          <p:cNvSpPr/>
          <p:nvPr/>
        </p:nvSpPr>
        <p:spPr>
          <a:xfrm>
            <a:off x="640080" y="40233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記憶口訣: </a:t>
            </a:r>
            <a:r>
              <a:rPr lang="en-US" sz="13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kyu 越大越弱、dan 越大越強。</a:t>
            </a:r>
            <a:r>
              <a:rPr lang="en-US" sz="1300" i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 級到段中間沒有 0,1k 之後直接接 1d。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Why SGF · 為什麼要看懂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25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為什麼要看懂 SGF?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因為我們的資料,長這樣 ──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8229600" cy="22860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178308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training/train_3D.csv  ·  第 1 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21945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game_id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331720" y="2194560"/>
            <a:ext cx="6263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0646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train_000000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" y="257860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sgf_content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331720" y="2578608"/>
            <a:ext cx="6263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CC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(;FF[4]GM[1]SZ[19]KM[7.5]PB[B]PW[W];B[pd];W[dp];B[pp];W[dd]...)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" y="2962656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331720" y="2962656"/>
            <a:ext cx="6263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" y="3346704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rank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331720" y="3346704"/>
            <a:ext cx="6263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3D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02920" y="2542032"/>
            <a:ext cx="8138160" cy="384048"/>
          </a:xfrm>
          <a:prstGeom prst="rect">
            <a:avLst/>
          </a:prstGeom>
          <a:solidFill>
            <a:srgbClr val="C9A227">
              <a:alpha val="20000"/>
            </a:srgbClr>
          </a:solidFill>
          <a:ln w="1905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← 這串字就是 SGF。打不開它,後面所有事情都做不了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Structure · SGF 結構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26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SGF 是一棵樹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Game Tree → Node → Property → Value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103120" y="1645920"/>
            <a:ext cx="4023360" cy="5943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2286000" y="1645920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Game Tree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023360" y="164592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整盤對局 (...)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103120" y="2514600"/>
            <a:ext cx="4023360" cy="59436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2286000" y="2514600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Node 1 (Root)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023360" y="251460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開局欄位 ;FF[4]GM[1]SZ[19]...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114800" y="2240280"/>
            <a:ext cx="0" cy="274320"/>
          </a:xfrm>
          <a:prstGeom prst="line">
            <a:avLst/>
          </a:prstGeom>
          <a:noFill/>
          <a:ln w="12700">
            <a:solidFill>
              <a:srgbClr val="5C667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2103120" y="3246120"/>
            <a:ext cx="4023360" cy="5943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2286000" y="3246120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Node 2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023360" y="324612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;B[pd]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114800" y="3108960"/>
            <a:ext cx="0" cy="137160"/>
          </a:xfrm>
          <a:prstGeom prst="line">
            <a:avLst/>
          </a:prstGeom>
          <a:noFill/>
          <a:ln w="12700">
            <a:solidFill>
              <a:srgbClr val="5C667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2103120" y="3977640"/>
            <a:ext cx="4023360" cy="5943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2286000" y="3977640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Node 3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023360" y="397764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;W[dp]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114800" y="3840480"/>
            <a:ext cx="0" cy="137160"/>
          </a:xfrm>
          <a:prstGeom prst="line">
            <a:avLst/>
          </a:prstGeom>
          <a:noFill/>
          <a:ln w="12700">
            <a:solidFill>
              <a:srgbClr val="5C667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457200" y="1691640"/>
            <a:ext cx="137160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502920" y="1783080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一個棋譜 = 一棵樹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02920" y="2377440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外層的小括號是樹的邊界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2920" y="3246120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每個分號;開新節點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949440" y="1691640"/>
            <a:ext cx="17373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995160" y="17830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變化分支 (...)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995160" y="2240280"/>
            <a:ext cx="1645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理論上節點可以分叉,放變化圖。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995160" y="3246120"/>
            <a:ext cx="1645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但本競賽的資料只用單一主線,不必處理分支。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Header · 開局欄位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27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開局欄位 (Root Node)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整盤對局的元資料,放在第一個節點裡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84048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178308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1993392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;FF[4]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0080" y="2203704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GM[1]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2414016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SZ[19]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0080" y="2624328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KM[7.5]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" y="283464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PB[Black]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" y="3044952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PW[White]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40080" y="3255264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HA[0]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3465576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RE[B+3.5]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0080" y="3675888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RU[Japanese]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388620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;B[pd]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0080" y="4096512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...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" y="4306824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480560" y="1691640"/>
            <a:ext cx="420624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4572000" y="169164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400" y="16916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格式版本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858000" y="169164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固定 4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480560" y="2057400"/>
            <a:ext cx="4206240" cy="347472"/>
          </a:xfrm>
          <a:prstGeom prst="rect">
            <a:avLst/>
          </a:prstGeom>
          <a:solidFill>
            <a:srgbClr val="F5F1E8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4572000" y="205740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GM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400" y="205740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棋類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858000" y="20574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= 圍棋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480560" y="2423160"/>
            <a:ext cx="420624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4572000" y="242316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SZ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486400" y="242316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棋盤大小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858000" y="242316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480560" y="2788920"/>
            <a:ext cx="4206240" cy="347472"/>
          </a:xfrm>
          <a:prstGeom prst="rect">
            <a:avLst/>
          </a:prstGeom>
          <a:solidFill>
            <a:srgbClr val="F5F1E8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3"/>
          <p:cNvSpPr/>
          <p:nvPr/>
        </p:nvSpPr>
        <p:spPr>
          <a:xfrm>
            <a:off x="4572000" y="278892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486400" y="278892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貼目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858000" y="278892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7.5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4480560" y="3154680"/>
            <a:ext cx="420624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4572000" y="315468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PB / PW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486400" y="315468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黑/白方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6858000" y="315468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玩家名稱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4480560" y="3520440"/>
            <a:ext cx="4206240" cy="347472"/>
          </a:xfrm>
          <a:prstGeom prst="rect">
            <a:avLst/>
          </a:prstGeom>
          <a:solidFill>
            <a:srgbClr val="F5F1E8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Text 41"/>
          <p:cNvSpPr/>
          <p:nvPr/>
        </p:nvSpPr>
        <p:spPr>
          <a:xfrm>
            <a:off x="4572000" y="352044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5486400" y="35204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讓子數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6858000" y="352044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 = 不讓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4480560" y="3886200"/>
            <a:ext cx="4206240" cy="347472"/>
          </a:xfrm>
          <a:prstGeom prst="rect">
            <a:avLst/>
          </a:prstGeom>
          <a:solidFill>
            <a:srgbClr val="FFFFFF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Text 45"/>
          <p:cNvSpPr/>
          <p:nvPr/>
        </p:nvSpPr>
        <p:spPr>
          <a:xfrm>
            <a:off x="4572000" y="388620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5486400" y="388620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對局結果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6858000" y="38862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B+3.5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4480560" y="4251960"/>
            <a:ext cx="4206240" cy="347472"/>
          </a:xfrm>
          <a:prstGeom prst="rect">
            <a:avLst/>
          </a:prstGeom>
          <a:solidFill>
            <a:srgbClr val="F5F1E8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Text 49"/>
          <p:cNvSpPr/>
          <p:nvPr/>
        </p:nvSpPr>
        <p:spPr>
          <a:xfrm>
            <a:off x="4572000" y="425196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</a:t>
            </a:r>
            <a:endParaRPr lang="en-US" sz="1200" dirty="0"/>
          </a:p>
        </p:txBody>
      </p:sp>
      <p:sp>
        <p:nvSpPr>
          <p:cNvPr id="52" name="Text 50"/>
          <p:cNvSpPr/>
          <p:nvPr/>
        </p:nvSpPr>
        <p:spPr>
          <a:xfrm>
            <a:off x="5486400" y="425196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規則</a:t>
            </a:r>
            <a:endParaRPr lang="en-US" sz="1100" dirty="0"/>
          </a:p>
        </p:txBody>
      </p:sp>
      <p:sp>
        <p:nvSpPr>
          <p:cNvPr id="53" name="Text 51"/>
          <p:cNvSpPr/>
          <p:nvPr/>
        </p:nvSpPr>
        <p:spPr>
          <a:xfrm>
            <a:off x="6858000" y="425196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Japanese / Chinese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Move · 落子欄位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28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落子欄位 · B[ ] / W[ ]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從第二節點起,每一手棋一個節點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4114800" cy="31089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17830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落子序列範例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21031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;B[pd]   ← 第 1 手 (黑)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241401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;W[dp]   ← 第 2 手 (白)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" y="272491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;B[pp]   ← 第 3 手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303580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;W[dd]   ← 第 4 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" y="3346704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;B[fc]   ← 第 5 手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" y="365760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;W[cf]   ← 第 6 手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" y="396849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...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80" y="427939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10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;B[]     ← 空括號 = pass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754880" y="1691640"/>
            <a:ext cx="39319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4754880" y="1691640"/>
            <a:ext cx="73152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4937760" y="17830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屬性 = 顏色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937760" y="2075688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B[…] 黑棋,W[…] 白棋。屬性名直接決定顏色,不能假設黑白交替。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754880" y="2724912"/>
            <a:ext cx="39319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4754880" y="2724912"/>
            <a:ext cx="73152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4937760" y="281635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中括號 = 座標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937760" y="310896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兩個小寫字母 a–s,共 19 × 19 = 361 個可能位置。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754880" y="3758184"/>
            <a:ext cx="39319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4754880" y="3758184"/>
            <a:ext cx="73152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937760" y="3849624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空括號 = pass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937760" y="4142232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B[] 或 W[] 表示棄權。本資料集較少見,但模型仍需容錯。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Coords · 座標系統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29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座標系統 · a–s 對應 0–18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y 軸從上往下增加 ── 與 matplotlib 預設相反,小心!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325880" y="1417320"/>
            <a:ext cx="3383280" cy="338328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463040" y="155448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146304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1463040" y="172720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163576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1463040" y="189992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180848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1463040" y="207264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198120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1463040" y="224536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215392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1463040" y="241808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232664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1463040" y="259080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249936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1463040" y="276352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267208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1463040" y="293624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284480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1463040" y="310896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301752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1463040" y="328168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319024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9"/>
          <p:cNvSpPr/>
          <p:nvPr/>
        </p:nvSpPr>
        <p:spPr>
          <a:xfrm>
            <a:off x="1463040" y="345440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336296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1463040" y="362712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Shape 32"/>
          <p:cNvSpPr/>
          <p:nvPr/>
        </p:nvSpPr>
        <p:spPr>
          <a:xfrm>
            <a:off x="353568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1463040" y="379984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4"/>
          <p:cNvSpPr/>
          <p:nvPr/>
        </p:nvSpPr>
        <p:spPr>
          <a:xfrm>
            <a:off x="370840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1463040" y="397256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36"/>
          <p:cNvSpPr/>
          <p:nvPr/>
        </p:nvSpPr>
        <p:spPr>
          <a:xfrm>
            <a:off x="388112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37"/>
          <p:cNvSpPr/>
          <p:nvPr/>
        </p:nvSpPr>
        <p:spPr>
          <a:xfrm>
            <a:off x="1463040" y="414528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Shape 38"/>
          <p:cNvSpPr/>
          <p:nvPr/>
        </p:nvSpPr>
        <p:spPr>
          <a:xfrm>
            <a:off x="405384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1463040" y="431800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Shape 40"/>
          <p:cNvSpPr/>
          <p:nvPr/>
        </p:nvSpPr>
        <p:spPr>
          <a:xfrm>
            <a:off x="422656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Shape 41"/>
          <p:cNvSpPr/>
          <p:nvPr/>
        </p:nvSpPr>
        <p:spPr>
          <a:xfrm>
            <a:off x="1463040" y="449072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Shape 42"/>
          <p:cNvSpPr/>
          <p:nvPr/>
        </p:nvSpPr>
        <p:spPr>
          <a:xfrm>
            <a:off x="439928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Shape 43"/>
          <p:cNvSpPr/>
          <p:nvPr/>
        </p:nvSpPr>
        <p:spPr>
          <a:xfrm>
            <a:off x="1463040" y="4663440"/>
            <a:ext cx="3108960" cy="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Shape 44"/>
          <p:cNvSpPr/>
          <p:nvPr/>
        </p:nvSpPr>
        <p:spPr>
          <a:xfrm>
            <a:off x="4572000" y="1554480"/>
            <a:ext cx="0" cy="3108960"/>
          </a:xfrm>
          <a:prstGeom prst="line">
            <a:avLst/>
          </a:prstGeom>
          <a:noFill/>
          <a:ln w="635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Shape 45"/>
          <p:cNvSpPr/>
          <p:nvPr/>
        </p:nvSpPr>
        <p:spPr>
          <a:xfrm>
            <a:off x="1944624" y="203606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Shape 46"/>
          <p:cNvSpPr/>
          <p:nvPr/>
        </p:nvSpPr>
        <p:spPr>
          <a:xfrm>
            <a:off x="2980944" y="203606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Shape 47"/>
          <p:cNvSpPr/>
          <p:nvPr/>
        </p:nvSpPr>
        <p:spPr>
          <a:xfrm>
            <a:off x="4017264" y="203606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Shape 48"/>
          <p:cNvSpPr/>
          <p:nvPr/>
        </p:nvSpPr>
        <p:spPr>
          <a:xfrm>
            <a:off x="1944624" y="307238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Shape 49"/>
          <p:cNvSpPr/>
          <p:nvPr/>
        </p:nvSpPr>
        <p:spPr>
          <a:xfrm>
            <a:off x="2980944" y="307238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Shape 50"/>
          <p:cNvSpPr/>
          <p:nvPr/>
        </p:nvSpPr>
        <p:spPr>
          <a:xfrm>
            <a:off x="4017264" y="307238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Shape 51"/>
          <p:cNvSpPr/>
          <p:nvPr/>
        </p:nvSpPr>
        <p:spPr>
          <a:xfrm>
            <a:off x="1944624" y="410870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Shape 52"/>
          <p:cNvSpPr/>
          <p:nvPr/>
        </p:nvSpPr>
        <p:spPr>
          <a:xfrm>
            <a:off x="2980944" y="410870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Shape 53"/>
          <p:cNvSpPr/>
          <p:nvPr/>
        </p:nvSpPr>
        <p:spPr>
          <a:xfrm>
            <a:off x="4017264" y="4108704"/>
            <a:ext cx="73152" cy="73152"/>
          </a:xfrm>
          <a:prstGeom prst="ellipse">
            <a:avLst/>
          </a:prstGeom>
          <a:solidFill>
            <a:srgbClr val="3A2E1F"/>
          </a:solidFill>
          <a:ln w="1270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Text 54"/>
          <p:cNvSpPr/>
          <p:nvPr/>
        </p:nvSpPr>
        <p:spPr>
          <a:xfrm>
            <a:off x="1371600" y="1261872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1371600" y="470916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800" dirty="0"/>
          </a:p>
        </p:txBody>
      </p:sp>
      <p:sp>
        <p:nvSpPr>
          <p:cNvPr id="58" name="Text 56"/>
          <p:cNvSpPr/>
          <p:nvPr/>
        </p:nvSpPr>
        <p:spPr>
          <a:xfrm>
            <a:off x="1889760" y="1261872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1889760" y="470916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800" dirty="0"/>
          </a:p>
        </p:txBody>
      </p:sp>
      <p:sp>
        <p:nvSpPr>
          <p:cNvPr id="60" name="Text 58"/>
          <p:cNvSpPr/>
          <p:nvPr/>
        </p:nvSpPr>
        <p:spPr>
          <a:xfrm>
            <a:off x="2407920" y="1261872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endParaRPr lang="en-US" sz="900" dirty="0"/>
          </a:p>
        </p:txBody>
      </p:sp>
      <p:sp>
        <p:nvSpPr>
          <p:cNvPr id="61" name="Text 59"/>
          <p:cNvSpPr/>
          <p:nvPr/>
        </p:nvSpPr>
        <p:spPr>
          <a:xfrm>
            <a:off x="2407920" y="470916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800" dirty="0"/>
          </a:p>
        </p:txBody>
      </p:sp>
      <p:sp>
        <p:nvSpPr>
          <p:cNvPr id="62" name="Text 60"/>
          <p:cNvSpPr/>
          <p:nvPr/>
        </p:nvSpPr>
        <p:spPr>
          <a:xfrm>
            <a:off x="2926080" y="1261872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2926080" y="470916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800" dirty="0"/>
          </a:p>
        </p:txBody>
      </p:sp>
      <p:sp>
        <p:nvSpPr>
          <p:cNvPr id="64" name="Text 62"/>
          <p:cNvSpPr/>
          <p:nvPr/>
        </p:nvSpPr>
        <p:spPr>
          <a:xfrm>
            <a:off x="3444240" y="1261872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endParaRPr lang="en-US" sz="900" dirty="0"/>
          </a:p>
        </p:txBody>
      </p:sp>
      <p:sp>
        <p:nvSpPr>
          <p:cNvPr id="65" name="Text 63"/>
          <p:cNvSpPr/>
          <p:nvPr/>
        </p:nvSpPr>
        <p:spPr>
          <a:xfrm>
            <a:off x="3444240" y="470916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800" dirty="0"/>
          </a:p>
        </p:txBody>
      </p:sp>
      <p:sp>
        <p:nvSpPr>
          <p:cNvPr id="66" name="Text 64"/>
          <p:cNvSpPr/>
          <p:nvPr/>
        </p:nvSpPr>
        <p:spPr>
          <a:xfrm>
            <a:off x="3962400" y="1261872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3962400" y="470916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800" dirty="0"/>
          </a:p>
        </p:txBody>
      </p:sp>
      <p:sp>
        <p:nvSpPr>
          <p:cNvPr id="68" name="Text 66"/>
          <p:cNvSpPr/>
          <p:nvPr/>
        </p:nvSpPr>
        <p:spPr>
          <a:xfrm>
            <a:off x="4480560" y="1261872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900" dirty="0"/>
          </a:p>
        </p:txBody>
      </p:sp>
      <p:sp>
        <p:nvSpPr>
          <p:cNvPr id="69" name="Text 67"/>
          <p:cNvSpPr/>
          <p:nvPr/>
        </p:nvSpPr>
        <p:spPr>
          <a:xfrm>
            <a:off x="4480560" y="470916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800" dirty="0"/>
          </a:p>
        </p:txBody>
      </p:sp>
      <p:sp>
        <p:nvSpPr>
          <p:cNvPr id="70" name="Text 68"/>
          <p:cNvSpPr/>
          <p:nvPr/>
        </p:nvSpPr>
        <p:spPr>
          <a:xfrm>
            <a:off x="1143000" y="1463040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900" dirty="0"/>
          </a:p>
        </p:txBody>
      </p:sp>
      <p:sp>
        <p:nvSpPr>
          <p:cNvPr id="71" name="Text 69"/>
          <p:cNvSpPr/>
          <p:nvPr/>
        </p:nvSpPr>
        <p:spPr>
          <a:xfrm>
            <a:off x="4617720" y="146304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1143000" y="1981200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900" dirty="0"/>
          </a:p>
        </p:txBody>
      </p:sp>
      <p:sp>
        <p:nvSpPr>
          <p:cNvPr id="73" name="Text 71"/>
          <p:cNvSpPr/>
          <p:nvPr/>
        </p:nvSpPr>
        <p:spPr>
          <a:xfrm>
            <a:off x="4617720" y="198120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1143000" y="2499360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endParaRPr lang="en-US" sz="900" dirty="0"/>
          </a:p>
        </p:txBody>
      </p:sp>
      <p:sp>
        <p:nvSpPr>
          <p:cNvPr id="75" name="Text 73"/>
          <p:cNvSpPr/>
          <p:nvPr/>
        </p:nvSpPr>
        <p:spPr>
          <a:xfrm>
            <a:off x="4617720" y="249936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800" dirty="0"/>
          </a:p>
        </p:txBody>
      </p:sp>
      <p:sp>
        <p:nvSpPr>
          <p:cNvPr id="76" name="Text 74"/>
          <p:cNvSpPr/>
          <p:nvPr/>
        </p:nvSpPr>
        <p:spPr>
          <a:xfrm>
            <a:off x="1143000" y="3017520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endParaRPr lang="en-US" sz="900" dirty="0"/>
          </a:p>
        </p:txBody>
      </p:sp>
      <p:sp>
        <p:nvSpPr>
          <p:cNvPr id="77" name="Text 75"/>
          <p:cNvSpPr/>
          <p:nvPr/>
        </p:nvSpPr>
        <p:spPr>
          <a:xfrm>
            <a:off x="4617720" y="301752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800" dirty="0"/>
          </a:p>
        </p:txBody>
      </p:sp>
      <p:sp>
        <p:nvSpPr>
          <p:cNvPr id="78" name="Text 76"/>
          <p:cNvSpPr/>
          <p:nvPr/>
        </p:nvSpPr>
        <p:spPr>
          <a:xfrm>
            <a:off x="1143000" y="3535680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4617720" y="353568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800" dirty="0"/>
          </a:p>
        </p:txBody>
      </p:sp>
      <p:sp>
        <p:nvSpPr>
          <p:cNvPr id="80" name="Text 78"/>
          <p:cNvSpPr/>
          <p:nvPr/>
        </p:nvSpPr>
        <p:spPr>
          <a:xfrm>
            <a:off x="1143000" y="4053840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endParaRPr lang="en-US" sz="900" dirty="0"/>
          </a:p>
        </p:txBody>
      </p:sp>
      <p:sp>
        <p:nvSpPr>
          <p:cNvPr id="81" name="Text 79"/>
          <p:cNvSpPr/>
          <p:nvPr/>
        </p:nvSpPr>
        <p:spPr>
          <a:xfrm>
            <a:off x="4617720" y="405384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800" dirty="0"/>
          </a:p>
        </p:txBody>
      </p:sp>
      <p:sp>
        <p:nvSpPr>
          <p:cNvPr id="82" name="Text 80"/>
          <p:cNvSpPr/>
          <p:nvPr/>
        </p:nvSpPr>
        <p:spPr>
          <a:xfrm>
            <a:off x="1143000" y="4572000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4617720" y="457200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800" dirty="0"/>
          </a:p>
        </p:txBody>
      </p:sp>
      <p:sp>
        <p:nvSpPr>
          <p:cNvPr id="84" name="Shape 82"/>
          <p:cNvSpPr/>
          <p:nvPr/>
        </p:nvSpPr>
        <p:spPr>
          <a:xfrm>
            <a:off x="3907536" y="1926336"/>
            <a:ext cx="292608" cy="292608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5" name="Shape 83"/>
          <p:cNvSpPr/>
          <p:nvPr/>
        </p:nvSpPr>
        <p:spPr>
          <a:xfrm>
            <a:off x="4053840" y="1615440"/>
            <a:ext cx="0" cy="292608"/>
          </a:xfrm>
          <a:prstGeom prst="line">
            <a:avLst/>
          </a:prstGeom>
          <a:noFill/>
          <a:ln w="254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6" name="Shape 84"/>
          <p:cNvSpPr/>
          <p:nvPr/>
        </p:nvSpPr>
        <p:spPr>
          <a:xfrm>
            <a:off x="6583680" y="1645920"/>
            <a:ext cx="210312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7" name="Text 85"/>
          <p:cNvSpPr/>
          <p:nvPr/>
        </p:nvSpPr>
        <p:spPr>
          <a:xfrm>
            <a:off x="6675120" y="173736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範例</a:t>
            </a:r>
            <a:endParaRPr lang="en-US" sz="1100" dirty="0"/>
          </a:p>
        </p:txBody>
      </p:sp>
      <p:sp>
        <p:nvSpPr>
          <p:cNvPr id="88" name="Text 86"/>
          <p:cNvSpPr/>
          <p:nvPr/>
        </p:nvSpPr>
        <p:spPr>
          <a:xfrm>
            <a:off x="6675120" y="205740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B[pd]</a:t>
            </a:r>
            <a:endParaRPr lang="en-US" sz="2200" dirty="0"/>
          </a:p>
        </p:txBody>
      </p:sp>
      <p:sp>
        <p:nvSpPr>
          <p:cNvPr id="89" name="Shape 87"/>
          <p:cNvSpPr/>
          <p:nvPr/>
        </p:nvSpPr>
        <p:spPr>
          <a:xfrm>
            <a:off x="6675120" y="2606040"/>
            <a:ext cx="192024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0" name="Text 88"/>
          <p:cNvSpPr/>
          <p:nvPr/>
        </p:nvSpPr>
        <p:spPr>
          <a:xfrm>
            <a:off x="6675120" y="26974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 1 個字母 p</a:t>
            </a:r>
            <a:endParaRPr lang="en-US" sz="1100" dirty="0"/>
          </a:p>
        </p:txBody>
      </p:sp>
      <p:sp>
        <p:nvSpPr>
          <p:cNvPr id="91" name="Text 89"/>
          <p:cNvSpPr/>
          <p:nvPr/>
        </p:nvSpPr>
        <p:spPr>
          <a:xfrm>
            <a:off x="6675120" y="29260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 第 15 行 (x)</a:t>
            </a:r>
            <a:endParaRPr lang="en-US" sz="1200" dirty="0"/>
          </a:p>
        </p:txBody>
      </p:sp>
      <p:sp>
        <p:nvSpPr>
          <p:cNvPr id="92" name="Text 90"/>
          <p:cNvSpPr/>
          <p:nvPr/>
        </p:nvSpPr>
        <p:spPr>
          <a:xfrm>
            <a:off x="6675120" y="32918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第 2 個字母 d</a:t>
            </a:r>
            <a:endParaRPr lang="en-US" sz="1100" dirty="0"/>
          </a:p>
        </p:txBody>
      </p:sp>
      <p:sp>
        <p:nvSpPr>
          <p:cNvPr id="93" name="Text 91"/>
          <p:cNvSpPr/>
          <p:nvPr/>
        </p:nvSpPr>
        <p:spPr>
          <a:xfrm>
            <a:off x="6675120" y="35204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 第 3 列 (y)</a:t>
            </a:r>
            <a:endParaRPr lang="en-US" sz="1200" dirty="0"/>
          </a:p>
        </p:txBody>
      </p:sp>
      <p:sp>
        <p:nvSpPr>
          <p:cNvPr id="94" name="Shape 92"/>
          <p:cNvSpPr/>
          <p:nvPr/>
        </p:nvSpPr>
        <p:spPr>
          <a:xfrm>
            <a:off x="6675120" y="3886200"/>
            <a:ext cx="192024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5" name="Text 93"/>
          <p:cNvSpPr/>
          <p:nvPr/>
        </p:nvSpPr>
        <p:spPr>
          <a:xfrm>
            <a:off x="6675120" y="39776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→ 右上角區域</a:t>
            </a:r>
            <a:endParaRPr lang="en-US" sz="1100" dirty="0"/>
          </a:p>
        </p:txBody>
      </p:sp>
      <p:sp>
        <p:nvSpPr>
          <p:cNvPr id="96" name="Text 94"/>
          <p:cNvSpPr/>
          <p:nvPr/>
        </p:nvSpPr>
        <p:spPr>
          <a:xfrm>
            <a:off x="6675120" y="42062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(常見的星位附近)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CSV · 競賽欄位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30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兩個子題,現在共用同一套欄位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不再分 target_color 與 color,training/*.csv 兩個子題現在長得一模一樣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40233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4023360" cy="4572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459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子題怎麼用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85800" y="23317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game_id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5877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唯一識別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85800" y="28346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sgf_content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0906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棋譜 SGF 字串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85800" y="3337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3593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 主角顏色 (B / W)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85800" y="38404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rank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85800" y="409651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要預測的目標 (D ~ 6D)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663440" y="1645920"/>
            <a:ext cx="40233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4663440" y="1645920"/>
            <a:ext cx="4023360" cy="4572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4663440" y="16459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 子題怎麼用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892040" y="23317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game_id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892040" y="25877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唯一識別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892040" y="28346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sgf_content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92040" y="30906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棋譜 SGF 字串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892040" y="3337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892040" y="3593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 主角顏色 (B / W)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892040" y="38404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player_id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892040" y="409651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訓練池篩選用 (≥2 局才留下)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548640" y="45720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實作原則:兩個子題現在讀的是同一份 CSV、同一套欄位,差別只在你要不要用 rank 這一欄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新版 CSV 總覽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31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訓練資料,10 個依棋力分檔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兩個子題現在讀同一份訓練資料,不用再猜哪個檔案對應哪個子題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85800" y="1874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新版資料夾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286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訓練資料夾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248716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training/ (10 個檔案)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8803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檔名規則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train_D.csv ... train_6D.csv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4747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共同欄位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player_id · game_id · rank
color · sgf_content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每檔規模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85800" y="42702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100,000 局 (剛好 10 萬)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78308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663440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66360" y="17373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兩個子題現在讀同一份訓練資料,不用再猜哪個檔案對應哪個子題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63440" y="24963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663440" y="24963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166360" y="245059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棋力預測用 rank 欄位當標籤;玩家識別用 player_id 篩選 (≥2 局)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209544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66344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166360" y="316382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color 統一欄位,取代舊版 target_color / color 兩種命名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663440" y="3922776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663440" y="3922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166360" y="387705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檔名就是等級,想只練某個範圍 (例如只練低段) 可以只讀部分檔案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測試資料 6 個檔案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32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測試資料,一共 6 個檔案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tests/ 資料夾底下,兩個子題各自的 public / private 檔案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40233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4023360" cy="4572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459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測試 (2 檔)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85800" y="2331720"/>
            <a:ext cx="164592" cy="4572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60120" y="23317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rank_test_public.csv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834640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400 題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85800" y="2926080"/>
            <a:ext cx="164592" cy="4572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960120" y="29260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rank_test_private.csv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34640" y="29260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400 題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85800" y="3520440"/>
            <a:ext cx="164592" cy="457200"/>
          </a:xfrm>
          <a:prstGeom prst="rect">
            <a:avLst/>
          </a:prstGeom>
          <a:solidFill>
            <a:srgbClr val="5C6670"/>
          </a:solidFill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960120" y="35204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合計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834640" y="35204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800 題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40080" y="4251960"/>
            <a:ext cx="365760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640080" y="4343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C66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Public 提交當下就能看到分數;Private 要賽後才公布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663440" y="1645920"/>
            <a:ext cx="40233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23" name="Shape 21"/>
          <p:cNvSpPr/>
          <p:nvPr/>
        </p:nvSpPr>
        <p:spPr>
          <a:xfrm>
            <a:off x="4663440" y="1645920"/>
            <a:ext cx="4023360" cy="4572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4663440" y="16459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 測試 (4 檔)</a:t>
            </a:r>
            <a:endParaRPr lang="en-US" sz="1500" dirty="0"/>
          </a:p>
        </p:txBody>
      </p:sp>
      <p:sp>
        <p:nvSpPr>
          <p:cNvPr id="40" name="Shape 38"/>
          <p:cNvSpPr/>
          <p:nvPr/>
        </p:nvSpPr>
        <p:spPr>
          <a:xfrm>
            <a:off x="4892040" y="4251960"/>
            <a:ext cx="365760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9"/>
          <p:cNvSpPr/>
          <p:nvPr/>
        </p:nvSpPr>
        <p:spPr>
          <a:xfrm>
            <a:off x="4846320" y="4343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C66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每題是 5~20 局未知對局 (局數不定) + 一份 400 人的候選池</a:t>
            </a:r>
            <a:endParaRPr lang="en-US" sz="1300" dirty="0"/>
          </a:p>
        </p:txBody>
      </p:sp>
      <p:sp>
        <p:nvSpPr>
          <p:cNvPr id="25" name="Shape 9"/>
          <p:cNvSpPr/>
          <p:nvPr/>
        </p:nvSpPr>
        <p:spPr>
          <a:xfrm>
            <a:off x="4892040" y="2331720"/>
            <a:ext cx="164592" cy="457200"/>
          </a:xfrm>
          <a:prstGeom prst="rect">
            <a:avLst/>
          </a:prstGeom>
          <a:solidFill>
            <a:srgbClr val="C8102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10"/>
          <p:cNvSpPr/>
          <p:nvPr/>
        </p:nvSpPr>
        <p:spPr>
          <a:xfrm>
            <a:off x="5166360" y="23317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test+candidates (public)</a:t>
            </a:r>
            <a:endParaRPr lang="en-US" sz="1400" dirty="0"/>
          </a:p>
        </p:txBody>
      </p:sp>
      <p:sp>
        <p:nvSpPr>
          <p:cNvPr id="27" name="Text 11"/>
          <p:cNvSpPr/>
          <p:nvPr/>
        </p:nvSpPr>
        <p:spPr>
          <a:xfrm>
            <a:off x="7040880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400 題</a:t>
            </a:r>
            <a:endParaRPr lang="en-US" sz="1600" dirty="0"/>
          </a:p>
        </p:txBody>
      </p:sp>
      <p:sp>
        <p:nvSpPr>
          <p:cNvPr id="28" name="Shape 12"/>
          <p:cNvSpPr/>
          <p:nvPr/>
        </p:nvSpPr>
        <p:spPr>
          <a:xfrm>
            <a:off x="4892040" y="2926080"/>
            <a:ext cx="164592" cy="4572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13"/>
          <p:cNvSpPr/>
          <p:nvPr/>
        </p:nvSpPr>
        <p:spPr>
          <a:xfrm>
            <a:off x="5166360" y="29260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test+candidates (private)</a:t>
            </a:r>
            <a:endParaRPr lang="en-US" sz="1400" dirty="0"/>
          </a:p>
        </p:txBody>
      </p:sp>
      <p:sp>
        <p:nvSpPr>
          <p:cNvPr id="30" name="Text 14"/>
          <p:cNvSpPr/>
          <p:nvPr/>
        </p:nvSpPr>
        <p:spPr>
          <a:xfrm>
            <a:off x="7040880" y="29260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400 題</a:t>
            </a:r>
            <a:endParaRPr lang="en-US" sz="1600" dirty="0"/>
          </a:p>
        </p:txBody>
      </p:sp>
      <p:sp>
        <p:nvSpPr>
          <p:cNvPr id="31" name="Shape 15"/>
          <p:cNvSpPr/>
          <p:nvPr/>
        </p:nvSpPr>
        <p:spPr>
          <a:xfrm>
            <a:off x="4892040" y="3520440"/>
            <a:ext cx="164592" cy="457200"/>
          </a:xfrm>
          <a:prstGeom prst="rect">
            <a:avLst/>
          </a:prstGeom>
          <a:solidFill>
            <a:srgbClr val="5C6670"/>
          </a:solidFill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16"/>
          <p:cNvSpPr/>
          <p:nvPr/>
        </p:nvSpPr>
        <p:spPr>
          <a:xfrm>
            <a:off x="5166360" y="35204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合計題數</a:t>
            </a:r>
            <a:endParaRPr lang="en-US" sz="1400" dirty="0"/>
          </a:p>
        </p:txBody>
      </p:sp>
      <p:sp>
        <p:nvSpPr>
          <p:cNvPr id="33" name="Text 17"/>
          <p:cNvSpPr/>
          <p:nvPr/>
        </p:nvSpPr>
        <p:spPr>
          <a:xfrm>
            <a:off x="7040880" y="35204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800 題</a:t>
            </a:r>
            <a:endParaRPr lang="en-US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target_color 走入歷史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33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為什麼要拿掉 target_color?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少一個要記的名字,對寫程式碼跟教學都更輕鬆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50876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50876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9436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少一個要記的名字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18872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08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以前要記兩個環境變數名稱,現在只有 color,寫程式碼不會搞混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4612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29768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429768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38328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兩個子題可以共用函式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397764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342900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讀取、驗證、除錯的程式碼可以直接共用,不用為每個子題分別維護一份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03504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708660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708660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17220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新手更容易上手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76656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621792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少一個容易搞混的概念,你只要記得『color 就是要預測的那位玩家執什麼顏色』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Python · sgfmill 範例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34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 sgfmill 解析一筆 SGF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pip install sgfmill pandas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5029200" cy="32461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 pandas as pd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1773936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sgfmill import sgf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1993392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2212848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 = pd.read_csv('training/train_3D.csv')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0080" y="2432304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row = df.iloc[0]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0080" y="2651760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game = sgf.Sgf_game.from_string(row['sgf_content'])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0080" y="2871216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0080" y="3090672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 = game.get_root()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0080" y="3310128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print('size =', game.get_size())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" y="3529584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print('komi =', game.get_komi())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0080" y="3749040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" y="3968496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node in game.get_main_sequence()[:5]: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40080" y="4187952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colour, move = node.get_move()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40080" y="4407408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print(colour, move)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623560" y="1463040"/>
            <a:ext cx="306324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5623560" y="1463040"/>
            <a:ext cx="3063240" cy="41148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5760720" y="14630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python parse.py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760720" y="201168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 = 19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760720" y="230428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komi = 7.5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760720" y="2596896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760720" y="2889504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 None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760720" y="318211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 (15, 3)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760720" y="347472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10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 (3, 15)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760720" y="376732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 (15, 15)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760720" y="4059936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10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 (3, 3)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5760720" y="44348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注意:座標已從 'pd' 解析成 (row, col) 整數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Pitfalls · 常見陷阱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35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三個踩雷點,先打預防針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這三件事每年都有隊伍在這裡卡住一整天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640080" cy="9144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9164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1280160" y="1801368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y 軸方向相反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148840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SGF 的 y 從上往下增加;matplotlib 預設原點在左下。畫圖時記得翻轉,否則模型左右沒事但上下會學反。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724912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457200" y="2724912"/>
            <a:ext cx="640080" cy="9144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57200" y="2724912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1280160" y="2834640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空 SGF / 解析失敗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280160" y="3182112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資料集偶有壞紀錄,sgfmill 會丟出例外。pipeline 一定要 try/except,跳過壞資料而不是整批中斷。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3758184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457200" y="3758184"/>
            <a:ext cx="640080" cy="9144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457200" y="3758184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1280160" y="3867912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PB / PW 不能當特徵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80160" y="4215384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玩家名稱已經做過去識別化處理,直接拿來當特徵會 leak label,訓練分數會異常高但測試慘敗。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Homework · 小作業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36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十分鐘小作業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把今天學的東西實作出來,後面省下大把卡關時間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82296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868680" cy="841248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91640"/>
            <a:ext cx="868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508760" y="178308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讀第一筆,印出 SZ / KM 與前 5 手座標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508760" y="2130552"/>
            <a:ext cx="7040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 pandas + sgfmill 完成,5 行內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7200" y="2651760"/>
            <a:ext cx="82296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457200" y="2651760"/>
            <a:ext cx="868680" cy="841248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57200" y="2651760"/>
            <a:ext cx="868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08760" y="274320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轉成 19×19 numpy 陣列並用 matplotlib 畫出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508760" y="3090672"/>
            <a:ext cx="7040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黑子 +1、白子 -1、空 0;記得翻轉 y 軸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3611880"/>
            <a:ext cx="82296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457200" y="3611880"/>
            <a:ext cx="868680" cy="841248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457200" y="3611880"/>
            <a:ext cx="868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08760" y="370332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寫 is_legal(board, x, y) 函式判斷座標是否合法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508760" y="4050792"/>
            <a:ext cx="7040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在棋盤內 + 該點為空 + (進階)非禁手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57200" y="4617720"/>
            <a:ext cx="8229600" cy="22860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548640" y="461772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做完小作業後,你就具備跑通 baseline 所需的全部資料處理能力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Recap · 本集重點回顧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37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本集重點回顧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五句話,帶走這一集最重要的內容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85800" y="1874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關鍵欄位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286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主角顏色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248716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color (取代 target_color)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8803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訓練檔案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training/ 10 檔,兩子題共用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4747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測試檔案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tests/ 6 檔 (各含 public/private)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座標系統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85800" y="42702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a–s 對應 0–18,y 軸反向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78308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663440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66360" y="17373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圍棋規則其實只有落子、目數、貼目、氣、提子、禁手六件事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63440" y="24963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663440" y="24963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166360" y="245059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SGF 是一棵樹:Game Tree → Node → Property → Value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209544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66344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166360" y="316382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新版 CSV 兩個子題共用同一套欄位,只剩一個 color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663440" y="3922776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663440" y="3922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166360" y="387705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下一步:打開資料集,把 EP2 的三題小作業做完,準備進 EP3 寫程式碼</a:t>
            </a:r>
            <a:endParaRPr 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38 / 96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57200" y="640080"/>
            <a:ext cx="1463040" cy="329184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NEXT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程式碼(上)·棋力預測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57200" y="1965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特徵抽取 · ResNet 模型 · 訓練流程 · 評分函式實作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743200"/>
            <a:ext cx="8229600" cy="0"/>
          </a:xfrm>
          <a:prstGeom prst="line">
            <a:avLst/>
          </a:prstGeom>
          <a:noFill/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457200" y="30175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在那之前 ──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34290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完成 EP2 小作業 (讀 SGF + 畫棋盤 + is_legal)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7947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把 sgfmill 與 pandas 安裝好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7200" y="4160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下載資料集 CSV 並解壓完成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" y="4526280"/>
            <a:ext cx="8229600" cy="0"/>
          </a:xfrm>
          <a:prstGeom prst="line">
            <a:avLst/>
          </a:prstGeom>
          <a:noFill/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57200" y="46177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EP3 見 · 開始寫 code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0" y="46177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NDHU AI Lab · 顏士淨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731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>
                    <a:alpha val="4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GoRankResNet(nn.Module):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274320" y="102412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>
                    <a:alpha val="4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 __init__(self, in_channels=500,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74320" y="1316736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>
                    <a:alpha val="4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num_channels=256,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1609344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>
                    <a:alpha val="4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num_blocks=20,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74320" y="190195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>
                    <a:alpha val="4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num_classes=10):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" y="21945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>
                    <a:alpha val="4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super().__init__()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4320" y="248716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>
                    <a:alpha val="4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self.conv_in = nn.Conv2d(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74320" y="2779776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>
                    <a:alpha val="4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in_channels, num_channels,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" y="3072384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>
                    <a:alpha val="4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3, padding=1)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36499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>
                    <a:alpha val="4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...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0" y="960120"/>
            <a:ext cx="2194560" cy="329184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572000" y="96012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EP3 · BASELINE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0" y="141732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程式碼(上)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72000" y="21488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棋力預測 · Rank Prediction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4572000" y="2743200"/>
            <a:ext cx="548640" cy="0"/>
          </a:xfrm>
          <a:prstGeom prst="line">
            <a:avLst/>
          </a:prstGeom>
          <a:noFill/>
          <a:ln w="381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4572000" y="28346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 SGF 到 ResNet,逐行解析 baseline notebook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0" y="3749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目標分數  Baseline ≈ 0.4631 (Public,無預訓練)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0" y="406908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講者  </a:t>
            </a:r>
            <a:r>
              <a:rPr lang="en-US" sz="13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顏士淨 教授  ·  NDHU AI Lab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Outcomes · 本集學到什麼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40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本集學完,你會具備四項能力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約 15 分鐘,需具備 PyTorch 基礎與 GPU 環境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9202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9202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943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Pipeline 全景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943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5943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五階段 baseline 的鳥瞰圖與每一步的角色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5146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25146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26517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39776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39776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26517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特徵抽取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26517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26517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(500, 19, 19) 張量的設計理念與程式碼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45720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7091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60350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0350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7091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ResNet 架構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7091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47091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GoRankResNet 輸入輸出形狀與層數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66294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66294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67665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800" dirty="0"/>
          </a:p>
        </p:txBody>
      </p:sp>
      <p:sp>
        <p:nvSpPr>
          <p:cNvPr id="35" name="Shape 33"/>
          <p:cNvSpPr/>
          <p:nvPr/>
        </p:nvSpPr>
        <p:spPr>
          <a:xfrm>
            <a:off x="80924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80924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7665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N-shot 推論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7665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67665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5~20 盤對局 (局數不定) 怎麼聚合成 1 個棋力預測</a:t>
            </a:r>
            <a:endParaRPr lang="en-US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Pipeline · 五階段全景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41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Pipeline 全景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一張圖記住整條流程,後面所有頁就是逐步展開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11480" y="2011680"/>
            <a:ext cx="13716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11480" y="2011680"/>
            <a:ext cx="13716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11480" y="20116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STAGE 1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02920" y="246888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CSV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讀取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02920" y="29718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1M 筆 SGF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1828800" y="2651760"/>
            <a:ext cx="2743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1984248" y="2487168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2148840" y="2011680"/>
            <a:ext cx="13716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2148840" y="2011680"/>
            <a:ext cx="13716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2148840" y="20116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STAGE 2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2240280" y="246888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特徵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抽取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240280" y="29718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(500,19,19)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566160" y="2651760"/>
            <a:ext cx="2743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3721608" y="2487168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3886200" y="2011680"/>
            <a:ext cx="13716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3886200" y="2011680"/>
            <a:ext cx="13716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3886200" y="20116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STAGE 3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977640" y="246888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Web-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Dataset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3977640" y="29718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~1.7 GB (gzip)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303520" y="2651760"/>
            <a:ext cx="2743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5458968" y="2487168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5623560" y="2011680"/>
            <a:ext cx="13716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5623560" y="2011680"/>
            <a:ext cx="13716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5623560" y="20116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STAGE 4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5715000" y="246888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ResNet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715000" y="29718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epochs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7040880" y="2651760"/>
            <a:ext cx="2743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3"/>
          <p:cNvSpPr/>
          <p:nvPr/>
        </p:nvSpPr>
        <p:spPr>
          <a:xfrm>
            <a:off x="7196328" y="2487168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7360920" y="2011680"/>
            <a:ext cx="13716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7360920" y="2011680"/>
            <a:ext cx="13716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6"/>
          <p:cNvSpPr/>
          <p:nvPr/>
        </p:nvSpPr>
        <p:spPr>
          <a:xfrm>
            <a:off x="7360920" y="20116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STAGE 5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7452360" y="246888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推論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+ 提交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7452360" y="29718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N-shot 聚合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411480" y="3429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slide P5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2148840" y="3429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slide P6-7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3886200" y="3429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slide P8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5623560" y="3429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slide P11-12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7360920" y="3429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slide P14-16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Text 45"/>
          <p:cNvSpPr/>
          <p:nvPr/>
        </p:nvSpPr>
        <p:spPr>
          <a:xfrm>
            <a:off x="548640" y="45720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提示:特徵抽取與訓練是 GPU/磁碟最密集的兩階段;新版訓練 epoch 數大幅減少,先確認硬體再開跑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Setup · 環境準備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42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環境準備:三條 pip 指令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Python 3.10.12  ·  PyTorch 2.6.0  ·  CUDA 12.4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8229600" cy="27432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8229600" cy="32004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645920"/>
            <a:ext cx="7955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shell  ·  安裝順序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05740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A995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1. PyTorch (用 CUDA 12.4 官方 wheel)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" y="228600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pip install torch torchvision torchaudio \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251460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--index-url https://download.pytorch.org/whl/cu124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" y="274320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" y="297180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A995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2. 通用科學運算套件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" y="320040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pip install pandas numpy tqdm scikit-learn \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80" y="342900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matplotlib seaborn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40080" y="365760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40080" y="388620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A995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3. 本競賽特有:WebDataset (大資料串流) + sgfmill (SGF 解析)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40080" y="411480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pip install webdataset sgfmill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57200" y="4526280"/>
            <a:ext cx="8229600" cy="292608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548640" y="4526280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執行前先確認:nvidia-smi 看得到 GPU、torch.cuda.is_available() 回 True</a:t>
            </a:r>
            <a:endParaRPr lang="en-US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Data · 載入資料集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43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載入資料集 · pandas + rank_to_idx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CSV → DataFrame → 標籤對照表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00200"/>
            <a:ext cx="4937760" cy="315468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00200"/>
            <a:ext cx="4937760" cy="32004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60020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load_data.py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0116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 pandas as pd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22402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0080" y="24688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 = pd.read_csv(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0080" y="26974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E91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'training/train_3D.csv')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0080" y="29260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print(df.shape)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0080" y="31546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df.head()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0080" y="33832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" y="36118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A995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10 個類別 → 0~9 整數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0080" y="38404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rank_to_idx = {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" y="40690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E91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'D':0, 'C':1, 'B':2, 'A':3,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40080" y="42976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E91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'1D':4, '2D':5, '3D':6,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40080" y="45262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E91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'4D':7, '5D':8, '6D':9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40080" y="47548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577840" y="1600200"/>
            <a:ext cx="3108960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5577840" y="1600200"/>
            <a:ext cx="3108960" cy="3657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5715000" y="16002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715000" y="210312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(100000, 5)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715000" y="24688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欄位: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852160" y="2743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• game_id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852160" y="303580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• sgf_content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852160" y="332841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• player_id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852160" y="362102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• color
• rank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715000" y="3977640"/>
            <a:ext cx="283464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5715000" y="411480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rank_to_idx 必須訓練、評估、提交三處一致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Feature Design · 特徵設計理念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44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特徵張量 · (500, 19, 19)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history_length × 2 channels × 19 × 19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1148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097280" y="2103120"/>
            <a:ext cx="1828800" cy="1828800"/>
          </a:xfrm>
          <a:prstGeom prst="rect">
            <a:avLst/>
          </a:prstGeom>
          <a:solidFill>
            <a:srgbClr val="F2E6CE"/>
          </a:solidFill>
          <a:ln w="254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097280" y="3977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9260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261872" y="1993392"/>
            <a:ext cx="1828800" cy="1828800"/>
          </a:xfrm>
          <a:prstGeom prst="rect">
            <a:avLst/>
          </a:prstGeom>
          <a:solidFill>
            <a:srgbClr val="6B8E89">
              <a:alpha val="35000"/>
            </a:srgbClr>
          </a:solidFill>
          <a:ln w="63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1426464" y="1883664"/>
            <a:ext cx="1828800" cy="1828800"/>
          </a:xfrm>
          <a:prstGeom prst="rect">
            <a:avLst/>
          </a:prstGeom>
          <a:solidFill>
            <a:srgbClr val="6B8E89">
              <a:alpha val="30000"/>
            </a:srgbClr>
          </a:solidFill>
          <a:ln w="63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1591056" y="1773936"/>
            <a:ext cx="1828800" cy="1828800"/>
          </a:xfrm>
          <a:prstGeom prst="rect">
            <a:avLst/>
          </a:prstGeom>
          <a:solidFill>
            <a:srgbClr val="6B8E89">
              <a:alpha val="25000"/>
            </a:srgbClr>
          </a:solidFill>
          <a:ln w="63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1755648" y="1664208"/>
            <a:ext cx="1828800" cy="1828800"/>
          </a:xfrm>
          <a:prstGeom prst="rect">
            <a:avLst/>
          </a:prstGeom>
          <a:solidFill>
            <a:srgbClr val="6B8E89">
              <a:alpha val="20000"/>
            </a:srgbClr>
          </a:solidFill>
          <a:ln w="63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1920240" y="1554480"/>
            <a:ext cx="1828800" cy="1828800"/>
          </a:xfrm>
          <a:prstGeom prst="rect">
            <a:avLst/>
          </a:prstGeom>
          <a:solidFill>
            <a:srgbClr val="C9A227">
              <a:alpha val="50000"/>
            </a:srgbClr>
          </a:solidFill>
          <a:ln w="254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3108960" y="1783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500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3108960" y="20574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(time × 2)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754880" y="1691640"/>
            <a:ext cx="39319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4754880" y="1691640"/>
            <a:ext cx="640080" cy="6858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4754880" y="1691640"/>
            <a:ext cx="640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250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486400" y="17373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history_length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86400" y="20116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保留最後 250 個盤面;大部分對局在 250 手內結束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754880" y="2468880"/>
            <a:ext cx="39319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4754880" y="2468880"/>
            <a:ext cx="640080" cy="6858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754880" y="2468880"/>
            <a:ext cx="640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× 2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486400" y="251460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黑白獨立通道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486400" y="27889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每個歷史盤面拆成『只放黑』與『只放白』兩張二元圖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754880" y="3246120"/>
            <a:ext cx="39319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4754880" y="3246120"/>
            <a:ext cx="640080" cy="6858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4754880" y="3246120"/>
            <a:ext cx="640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Pad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486400" y="32918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不足補零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486400" y="3566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若對局少於 250 手,前面用全零盤面補齊,維持輸入維度一致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754880" y="4023360"/>
            <a:ext cx="39319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4754880" y="4023360"/>
            <a:ext cx="640080" cy="6858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4754880" y="4023360"/>
            <a:ext cx="640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u8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5486400" y="40690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uint8 儲存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5486400" y="43434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比 float32 省 4 倍空間,訓練時再轉 float32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Code · SGFParseRankPrediction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45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特徵抽取程式碼解析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三個關鍵方法:_prepare_board、_extract_game_states、_extract_features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554480"/>
            <a:ext cx="4572000" cy="32004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554480"/>
            <a:ext cx="4572000" cy="32004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5544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utils.py · SGFParseRankPrediction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SGFParseRankPrediction: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40080" y="210312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 __init__(self, history_length=250):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40080" y="224028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self.history_length = history_length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237744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40080" y="251460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 _prepare_board(self, board):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40080" y="265176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arr = np.zeros((19,19), np.int8)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278892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x,y in itertools.product(...):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40080" y="292608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if board.get(x,y)=='b': arr[y,x]=1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40080" y="306324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if board.get(x,y)=='w': arr[y,x]=-1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320040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995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arr  # 注意:[y, x] 翻轉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40080" y="333756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640080" y="347472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 _extract_features(self, states):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40080" y="361188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while len(states)&lt;self.history_length: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40080" y="374904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states.insert(0, np.zeros((19,19)))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40080" y="388620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feats = []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40080" y="402336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t in states[-self.history_length:]: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40080" y="416052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feats.append((t==1).astype('float32'))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40080" y="429768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feats.append((t==-1).astype('float32'))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40080" y="4434840"/>
            <a:ext cx="42062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np.array(feats)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5212080" y="1691640"/>
            <a:ext cx="34747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9"/>
          <p:cNvSpPr/>
          <p:nvPr/>
        </p:nvSpPr>
        <p:spPr>
          <a:xfrm>
            <a:off x="5212080" y="1691640"/>
            <a:ext cx="73152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30"/>
          <p:cNvSpPr/>
          <p:nvPr/>
        </p:nvSpPr>
        <p:spPr>
          <a:xfrm>
            <a:off x="5394960" y="1801368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 座標翻轉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5394960" y="210312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sgfmill 的 (row,col) → numpy 的 [y,x],對應 SGF y 軸方向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5212080" y="2724912"/>
            <a:ext cx="34747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5212080" y="2724912"/>
            <a:ext cx="73152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5394960" y="2834640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 前面補零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5394960" y="3136392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確保輸入維度一致,padding 在『早期』而非後期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5212080" y="3758184"/>
            <a:ext cx="34747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37"/>
          <p:cNvSpPr/>
          <p:nvPr/>
        </p:nvSpPr>
        <p:spPr>
          <a:xfrm>
            <a:off x="5212080" y="3758184"/>
            <a:ext cx="73152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8"/>
          <p:cNvSpPr/>
          <p:nvPr/>
        </p:nvSpPr>
        <p:spPr>
          <a:xfrm>
            <a:off x="5394960" y="386791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 二元拆分</a:t>
            </a:r>
            <a:endParaRPr lang="en-US" sz="1300" dirty="0"/>
          </a:p>
        </p:txBody>
      </p:sp>
      <p:sp>
        <p:nvSpPr>
          <p:cNvPr id="41" name="Text 39"/>
          <p:cNvSpPr/>
          <p:nvPr/>
        </p:nvSpPr>
        <p:spPr>
          <a:xfrm>
            <a:off x="5394960" y="4169664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((t==1), (t==-1)) 讓黑白各自一個通道,模型更好學</a:t>
            </a:r>
            <a:endParaRPr lang="en-US" sz="11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Storage · WebDataset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46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為什麼用 WebDataset?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一百萬筆全放 RAM 不可能 → 切成 tar 分片,邊讀邊訓練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114800" cy="31089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1783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features/rank/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210312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├── shard-00000.tar    (10,000 筆)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322576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├── shard-00001.tar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2542032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├── shard-00002.tar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0080" y="27614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├── shard-00003.tar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0080" y="2980944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├── ...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0080" y="320040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└── shard-00099.tar    (共 ~100 個分片)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0080" y="3419856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0080" y="3639312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每個 .tar 含: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" y="385876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5CE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├── 000000.npy      feature (uint8)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0080" y="4078224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5CE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├── 000000.cls      rank index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" y="429768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5CE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└── ...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754880" y="1691640"/>
            <a:ext cx="393192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937760" y="18288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磁碟與時間預估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937760" y="2560320"/>
            <a:ext cx="3657600" cy="0"/>
          </a:xfrm>
          <a:prstGeom prst="line">
            <a:avLst/>
          </a:prstGeom>
          <a:noFill/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4937760" y="21945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資料量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583680" y="21945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1,000,000 筆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937760" y="2971800"/>
            <a:ext cx="3657600" cy="0"/>
          </a:xfrm>
          <a:prstGeom prst="line">
            <a:avLst/>
          </a:prstGeom>
          <a:noFill/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4937760" y="26060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單筆大小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583680" y="26060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~180 KB (uint8)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937760" y="3383280"/>
            <a:ext cx="3657600" cy="0"/>
          </a:xfrm>
          <a:prstGeom prst="line">
            <a:avLst/>
          </a:prstGeom>
          <a:noFill/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4937760" y="301752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總磁碟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583680" y="30175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~180 GB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4937760" y="3794760"/>
            <a:ext cx="3657600" cy="0"/>
          </a:xfrm>
          <a:prstGeom prst="line">
            <a:avLst/>
          </a:prstGeom>
          <a:noFill/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4937760" y="34290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抽取時間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583680" y="34290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~2 小時 (單卡)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937760" y="4206240"/>
            <a:ext cx="3657600" cy="0"/>
          </a:xfrm>
          <a:prstGeom prst="line">
            <a:avLst/>
          </a:prstGeom>
          <a:noFill/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4937760" y="38404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分片大小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6583680" y="38404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萬筆/shard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4937760" y="42976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跑過一次就快取,不要每次訓練都重抽!</a:t>
            </a:r>
            <a:endParaRPr lang="en-US" sz="11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驗證集切分改版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47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驗證集切分,改成隨機抽樣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不再依棋力分層抽樣,改成從洗牌後的資料隨機取一段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85800" y="1874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舊版做法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286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切分方式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248716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依棋力分層,每級各抽 1 萬局尾端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8803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驗證集大小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 萬局 (10 級 × 1 萬)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4747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新版做法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洗牌後隨機切一段 10 萬局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影響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85800" y="42702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各棋力比例不再強制平衡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78308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663440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66360" y="17373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訓練資料維持每級 10 萬局、完全平衡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63440" y="24963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663440" y="24963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166360" y="245059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但驗證集現在是「整體隨機抽樣」,不是每級固定抽 1 萬局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209544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66344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166360" y="316382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代表驗證分數可能因為某些棋力樣本較多或較少而略有波動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663440" y="3922776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663440" y="3922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166360" y="387705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如果你想要跟舊版一樣的分層驗證,自己在 split 之前依 rank 分組抽樣即可</a:t>
            </a:r>
            <a:endParaRPr lang="en-US" sz="1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壓縮升級 .tar → .tar.gz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48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磁碟需求暴降的秘密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WebDataset 分片改用 gzip 壓縮,存檔小非常多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50876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50876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9436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舊版:.tar 不壓縮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18872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08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每個分片直接打包 uint8 陣列,100 個分片總共約 180 GB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4612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29768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429768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38328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新版:.tar.gz 壓縮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397764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342900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同樣的 100 萬筆資料,壓縮後總共只要約 1.7 GB,縮小超過 100 倍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03504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708660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708660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17220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程式碼要跟著改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76656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621792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讀取時 WebDataset 路徑改成 shard-*.tar.gz,並開啟 gzip 解壓模式,其餘 pipeline 不變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Model · GoRankResNet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49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GoRankResNet · 網路架構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經典 AlphaGo 風格卷積塔 → FC 分類頭;約 800 萬參數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65760" y="1783080"/>
            <a:ext cx="1188720" cy="13716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411480" y="2011680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Input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1480" y="26517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(B, 500,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19, 19)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554480" y="2468880"/>
            <a:ext cx="45720" cy="0"/>
          </a:xfrm>
          <a:prstGeom prst="line">
            <a:avLst/>
          </a:prstGeom>
          <a:noFill/>
          <a:ln w="190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1600200" y="1783080"/>
            <a:ext cx="1005840" cy="13716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1645920" y="201168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Conv 3×3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645920" y="2651760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256 ch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2606040" y="2468880"/>
            <a:ext cx="45720" cy="0"/>
          </a:xfrm>
          <a:prstGeom prst="line">
            <a:avLst/>
          </a:prstGeom>
          <a:noFill/>
          <a:ln w="190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2651760" y="1783080"/>
            <a:ext cx="1280160" cy="13716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2697480" y="201168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 ×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ResBlock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697480" y="265176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256 ch each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931920" y="2468880"/>
            <a:ext cx="45720" cy="0"/>
          </a:xfrm>
          <a:prstGeom prst="line">
            <a:avLst/>
          </a:prstGeom>
          <a:noFill/>
          <a:ln w="190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3977640" y="1783080"/>
            <a:ext cx="1005840" cy="13716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4023360" y="201168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Conv 1×1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023360" y="2651760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6 ch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983480" y="2468880"/>
            <a:ext cx="45720" cy="0"/>
          </a:xfrm>
          <a:prstGeom prst="line">
            <a:avLst/>
          </a:prstGeom>
          <a:noFill/>
          <a:ln w="190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5029200" y="1783080"/>
            <a:ext cx="1005840" cy="13716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5074920" y="201168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FC + Drop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074920" y="2651760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722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6035040" y="2468880"/>
            <a:ext cx="45720" cy="0"/>
          </a:xfrm>
          <a:prstGeom prst="line">
            <a:avLst/>
          </a:prstGeom>
          <a:noFill/>
          <a:ln w="190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6080760" y="1783080"/>
            <a:ext cx="822960" cy="13716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6126480" y="201168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FC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126480" y="2651760"/>
            <a:ext cx="73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10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903720" y="2468880"/>
            <a:ext cx="45720" cy="0"/>
          </a:xfrm>
          <a:prstGeom prst="line">
            <a:avLst/>
          </a:prstGeom>
          <a:noFill/>
          <a:ln w="190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6949440" y="1783080"/>
            <a:ext cx="1097280" cy="13716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6995160" y="201168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Logits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995160" y="265176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classes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57200" y="3383280"/>
            <a:ext cx="822960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4"/>
          <p:cNvSpPr/>
          <p:nvPr/>
        </p:nvSpPr>
        <p:spPr>
          <a:xfrm>
            <a:off x="457200" y="3383280"/>
            <a:ext cx="82296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5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ResBlock 內部結構  ·  經典 ResNet 兩層卷積 + 殘差連接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658368" y="3886200"/>
            <a:ext cx="914400" cy="548640"/>
          </a:xfrm>
          <a:prstGeom prst="rect">
            <a:avLst/>
          </a:prstGeom>
          <a:solidFill>
            <a:srgbClr val="C9A227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658368" y="38862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1572768" y="4160520"/>
            <a:ext cx="73152" cy="0"/>
          </a:xfrm>
          <a:prstGeom prst="line">
            <a:avLst/>
          </a:prstGeom>
          <a:noFill/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1645920" y="3886200"/>
            <a:ext cx="914400" cy="548640"/>
          </a:xfrm>
          <a:prstGeom prst="rect">
            <a:avLst/>
          </a:prstGeom>
          <a:solidFill>
            <a:srgbClr val="FAF7F0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40"/>
          <p:cNvSpPr/>
          <p:nvPr/>
        </p:nvSpPr>
        <p:spPr>
          <a:xfrm>
            <a:off x="1645920" y="38862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Conv 3×3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2560320" y="4160520"/>
            <a:ext cx="73152" cy="0"/>
          </a:xfrm>
          <a:prstGeom prst="line">
            <a:avLst/>
          </a:prstGeom>
          <a:noFill/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Shape 42"/>
          <p:cNvSpPr/>
          <p:nvPr/>
        </p:nvSpPr>
        <p:spPr>
          <a:xfrm>
            <a:off x="2633472" y="3886200"/>
            <a:ext cx="914400" cy="548640"/>
          </a:xfrm>
          <a:prstGeom prst="rect">
            <a:avLst/>
          </a:prstGeom>
          <a:solidFill>
            <a:srgbClr val="FAF7F0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Text 43"/>
          <p:cNvSpPr/>
          <p:nvPr/>
        </p:nvSpPr>
        <p:spPr>
          <a:xfrm>
            <a:off x="2633472" y="38862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BN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3547872" y="4160520"/>
            <a:ext cx="73152" cy="0"/>
          </a:xfrm>
          <a:prstGeom prst="line">
            <a:avLst/>
          </a:prstGeom>
          <a:noFill/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Shape 45"/>
          <p:cNvSpPr/>
          <p:nvPr/>
        </p:nvSpPr>
        <p:spPr>
          <a:xfrm>
            <a:off x="3621024" y="3886200"/>
            <a:ext cx="914400" cy="548640"/>
          </a:xfrm>
          <a:prstGeom prst="rect">
            <a:avLst/>
          </a:prstGeom>
          <a:solidFill>
            <a:srgbClr val="FAF7F0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Text 46"/>
          <p:cNvSpPr/>
          <p:nvPr/>
        </p:nvSpPr>
        <p:spPr>
          <a:xfrm>
            <a:off x="3621024" y="38862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ReLU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4535424" y="4160520"/>
            <a:ext cx="73152" cy="0"/>
          </a:xfrm>
          <a:prstGeom prst="line">
            <a:avLst/>
          </a:prstGeom>
          <a:noFill/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Shape 48"/>
          <p:cNvSpPr/>
          <p:nvPr/>
        </p:nvSpPr>
        <p:spPr>
          <a:xfrm>
            <a:off x="4608576" y="3886200"/>
            <a:ext cx="914400" cy="548640"/>
          </a:xfrm>
          <a:prstGeom prst="rect">
            <a:avLst/>
          </a:prstGeom>
          <a:solidFill>
            <a:srgbClr val="FAF7F0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Text 49"/>
          <p:cNvSpPr/>
          <p:nvPr/>
        </p:nvSpPr>
        <p:spPr>
          <a:xfrm>
            <a:off x="4608576" y="38862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Conv 3×3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5522976" y="4160520"/>
            <a:ext cx="73152" cy="0"/>
          </a:xfrm>
          <a:prstGeom prst="line">
            <a:avLst/>
          </a:prstGeom>
          <a:noFill/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Shape 51"/>
          <p:cNvSpPr/>
          <p:nvPr/>
        </p:nvSpPr>
        <p:spPr>
          <a:xfrm>
            <a:off x="5596128" y="3886200"/>
            <a:ext cx="914400" cy="548640"/>
          </a:xfrm>
          <a:prstGeom prst="rect">
            <a:avLst/>
          </a:prstGeom>
          <a:solidFill>
            <a:srgbClr val="FAF7F0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Text 52"/>
          <p:cNvSpPr/>
          <p:nvPr/>
        </p:nvSpPr>
        <p:spPr>
          <a:xfrm>
            <a:off x="5596128" y="38862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BN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6510528" y="4160520"/>
            <a:ext cx="73152" cy="0"/>
          </a:xfrm>
          <a:prstGeom prst="line">
            <a:avLst/>
          </a:prstGeom>
          <a:noFill/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Shape 54"/>
          <p:cNvSpPr/>
          <p:nvPr/>
        </p:nvSpPr>
        <p:spPr>
          <a:xfrm>
            <a:off x="6583680" y="3886200"/>
            <a:ext cx="914400" cy="548640"/>
          </a:xfrm>
          <a:prstGeom prst="rect">
            <a:avLst/>
          </a:prstGeom>
          <a:solidFill>
            <a:srgbClr val="C9A227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Text 55"/>
          <p:cNvSpPr/>
          <p:nvPr/>
        </p:nvSpPr>
        <p:spPr>
          <a:xfrm>
            <a:off x="6583680" y="38862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 x</a:t>
            </a:r>
            <a:endParaRPr lang="en-US" sz="1100" dirty="0"/>
          </a:p>
        </p:txBody>
      </p:sp>
      <p:sp>
        <p:nvSpPr>
          <p:cNvPr id="58" name="Shape 56"/>
          <p:cNvSpPr/>
          <p:nvPr/>
        </p:nvSpPr>
        <p:spPr>
          <a:xfrm>
            <a:off x="7498080" y="4160520"/>
            <a:ext cx="73152" cy="0"/>
          </a:xfrm>
          <a:prstGeom prst="line">
            <a:avLst/>
          </a:prstGeom>
          <a:noFill/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Shape 57"/>
          <p:cNvSpPr/>
          <p:nvPr/>
        </p:nvSpPr>
        <p:spPr>
          <a:xfrm>
            <a:off x="7571232" y="3886200"/>
            <a:ext cx="914400" cy="548640"/>
          </a:xfrm>
          <a:prstGeom prst="rect">
            <a:avLst/>
          </a:prstGeom>
          <a:solidFill>
            <a:srgbClr val="FAF7F0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Text 58"/>
          <p:cNvSpPr/>
          <p:nvPr/>
        </p:nvSpPr>
        <p:spPr>
          <a:xfrm>
            <a:off x="7571232" y="38862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ReLU</a:t>
            </a:r>
            <a:endParaRPr lang="en-US" sz="11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Train · DataLoader &amp; Loop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50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訓練設定 · 標準配方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沒有什麼花招;這頁的參數就是 baseline 用的全部設定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00200"/>
            <a:ext cx="4937760" cy="315468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00200"/>
            <a:ext cx="4937760" cy="32004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60020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train.py  ·  簡化版 main loop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011680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 webdataset as wds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40080" y="2153412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network import GoRankResNet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40080" y="2295144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2436876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ds = wds.WebDataset('features/shard-*.tar.gz')\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40080" y="2578608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.shuffle(1000).decode()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40080" y="2720340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loader = DataLoader(ds, batch_size=256,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2862072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num_workers=8)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40080" y="3003804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40080" y="3145536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 = GoRankResNet().cuda()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3287268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opt   = AdamW(model.parameters(), lr=1e-3)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40080" y="3429000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loss_fn = CrossEntropyLoss()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640080" y="3570732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這裡沒有 scheduler,LR 全程固定 1e-3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40080" y="3712464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40080" y="3854196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epoch in range(5):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40080" y="3995928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x, y in loader: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40080" y="4137660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logits = model(x.cuda())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40080" y="4279392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loss = loss_fn(logits, y.cuda())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40080" y="4421124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opt.zero_grad(); loss.backward(); opt.step()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577840" y="1600200"/>
            <a:ext cx="3108960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5577840" y="1600200"/>
            <a:ext cx="310896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5715000" y="16002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超參數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715000" y="20574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Batch size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995160" y="205740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256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715000" y="238658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Workers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995160" y="2386584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715000" y="271576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Optimizer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995160" y="271576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AdamW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5715000" y="304495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Init LR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6995160" y="304495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1e-3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5715000" y="337413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Weight decay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6995160" y="3374136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0.01 (AdamW 預設值)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715000" y="37033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Scheduler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995160" y="370332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無 (LR 全程固定)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5715000" y="403250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Epochs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6995160" y="4032504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5715000" y="436168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Total time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6995160" y="436168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視硬體而定,遠短於舊版 (epoch 數少很多)</a:t>
            </a:r>
            <a:endParaRPr lang="en-US" sz="11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超參數新舊對照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51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Learning Rate · Epochs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兩個參數都調整了,新版收斂更快、更不容易 overfit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40233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4023360" cy="4572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459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舊版設定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85800" y="2331720"/>
            <a:ext cx="164592" cy="4572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60120" y="23317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5e-3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834640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Learning Rate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85800" y="2926080"/>
            <a:ext cx="164592" cy="4572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960120" y="29260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50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834640" y="29260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Epochs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85800" y="3520440"/>
            <a:ext cx="164592" cy="457200"/>
          </a:xfrm>
          <a:prstGeom prst="rect">
            <a:avLst/>
          </a:prstGeom>
          <a:solidFill>
            <a:srgbClr val="5C6670"/>
          </a:solidFill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960120" y="35204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256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834640" y="35204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Batch Size (不變)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40080" y="4251960"/>
            <a:ext cx="365760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640080" y="4343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C66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舊版學習率較高、epoch 數多,訓練時間長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663440" y="1645920"/>
            <a:ext cx="40233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4663440" y="1645920"/>
            <a:ext cx="4023360" cy="4572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4663440" y="16459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新版設定</a:t>
            </a:r>
            <a:endParaRPr lang="en-US" sz="1500" dirty="0"/>
          </a:p>
        </p:txBody>
      </p:sp>
      <p:sp>
        <p:nvSpPr>
          <p:cNvPr id="40" name="Shape 38"/>
          <p:cNvSpPr/>
          <p:nvPr/>
        </p:nvSpPr>
        <p:spPr>
          <a:xfrm>
            <a:off x="4846320" y="3977640"/>
            <a:ext cx="365760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9"/>
          <p:cNvSpPr/>
          <p:nvPr/>
        </p:nvSpPr>
        <p:spPr>
          <a:xfrm>
            <a:off x="4846320" y="43434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C66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新版學習率較低、epoch 數少很多,收斂快、較不容易 overfit</a:t>
            </a:r>
            <a:endParaRPr lang="en-US" sz="1300" dirty="0"/>
          </a:p>
        </p:txBody>
      </p:sp>
      <p:sp>
        <p:nvSpPr>
          <p:cNvPr id="25" name="Shape 9"/>
          <p:cNvSpPr/>
          <p:nvPr/>
        </p:nvSpPr>
        <p:spPr>
          <a:xfrm>
            <a:off x="4892040" y="2331720"/>
            <a:ext cx="164592" cy="457200"/>
          </a:xfrm>
          <a:prstGeom prst="rect">
            <a:avLst/>
          </a:prstGeom>
          <a:solidFill>
            <a:srgbClr val="C8102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10"/>
          <p:cNvSpPr/>
          <p:nvPr/>
        </p:nvSpPr>
        <p:spPr>
          <a:xfrm>
            <a:off x="5166360" y="233172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Learning Rate</a:t>
            </a:r>
            <a:endParaRPr lang="en-US" sz="1400" dirty="0"/>
          </a:p>
        </p:txBody>
      </p:sp>
      <p:sp>
        <p:nvSpPr>
          <p:cNvPr id="27" name="Text 11"/>
          <p:cNvSpPr/>
          <p:nvPr/>
        </p:nvSpPr>
        <p:spPr>
          <a:xfrm>
            <a:off x="7040880" y="233172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1e-3</a:t>
            </a:r>
            <a:endParaRPr lang="en-US" sz="1600" dirty="0"/>
          </a:p>
        </p:txBody>
      </p:sp>
      <p:sp>
        <p:nvSpPr>
          <p:cNvPr id="28" name="Shape 12"/>
          <p:cNvSpPr/>
          <p:nvPr/>
        </p:nvSpPr>
        <p:spPr>
          <a:xfrm>
            <a:off x="4892040" y="2926080"/>
            <a:ext cx="164592" cy="4572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13"/>
          <p:cNvSpPr/>
          <p:nvPr/>
        </p:nvSpPr>
        <p:spPr>
          <a:xfrm>
            <a:off x="5166360" y="29260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Epochs</a:t>
            </a:r>
            <a:endParaRPr lang="en-US" sz="1400" dirty="0"/>
          </a:p>
        </p:txBody>
      </p:sp>
      <p:sp>
        <p:nvSpPr>
          <p:cNvPr id="30" name="Text 14"/>
          <p:cNvSpPr/>
          <p:nvPr/>
        </p:nvSpPr>
        <p:spPr>
          <a:xfrm>
            <a:off x="7040880" y="292608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600" dirty="0"/>
          </a:p>
        </p:txBody>
      </p:sp>
      <p:sp>
        <p:nvSpPr>
          <p:cNvPr id="31" name="Shape 15"/>
          <p:cNvSpPr/>
          <p:nvPr/>
        </p:nvSpPr>
        <p:spPr>
          <a:xfrm>
            <a:off x="4892040" y="3520440"/>
            <a:ext cx="164592" cy="457200"/>
          </a:xfrm>
          <a:prstGeom prst="rect">
            <a:avLst/>
          </a:prstGeom>
          <a:solidFill>
            <a:srgbClr val="5C6670"/>
          </a:solidFill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16"/>
          <p:cNvSpPr/>
          <p:nvPr/>
        </p:nvSpPr>
        <p:spPr>
          <a:xfrm>
            <a:off x="5166360" y="35204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Batch Size (不變)</a:t>
            </a:r>
            <a:endParaRPr lang="en-US" sz="1400" dirty="0"/>
          </a:p>
        </p:txBody>
      </p:sp>
      <p:sp>
        <p:nvSpPr>
          <p:cNvPr id="33" name="Text 17"/>
          <p:cNvSpPr/>
          <p:nvPr/>
        </p:nvSpPr>
        <p:spPr>
          <a:xfrm>
            <a:off x="7040880" y="35204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256</a:t>
            </a:r>
            <a:endParaRPr lang="en-US" sz="16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Inference · N-shot 推論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52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N-shot 推論策略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5~20 盤對局 → N 個 logits (N=局數) → 平均 → argmax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2860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457200" y="1783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一道測試題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31520" y="2194560"/>
            <a:ext cx="1737360" cy="274320"/>
          </a:xfrm>
          <a:prstGeom prst="rect">
            <a:avLst/>
          </a:prstGeom>
          <a:solidFill>
            <a:srgbClr val="F2E6CE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777240" y="21945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sgf_1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600200" y="21945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color_1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731520" y="2514600"/>
            <a:ext cx="1737360" cy="274320"/>
          </a:xfrm>
          <a:prstGeom prst="rect">
            <a:avLst/>
          </a:prstGeom>
          <a:solidFill>
            <a:srgbClr val="F2E6CE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777240" y="25146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sgf_2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600200" y="25146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color_2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731520" y="2834640"/>
            <a:ext cx="1737360" cy="274320"/>
          </a:xfrm>
          <a:prstGeom prst="rect">
            <a:avLst/>
          </a:prstGeom>
          <a:solidFill>
            <a:srgbClr val="F2E6CE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777240" y="2834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sgf_3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600200" y="28346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color_3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731520" y="3154680"/>
            <a:ext cx="1737360" cy="274320"/>
          </a:xfrm>
          <a:prstGeom prst="rect">
            <a:avLst/>
          </a:prstGeom>
          <a:solidFill>
            <a:srgbClr val="F2E6CE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777240" y="3154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sgf_4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600200" y="31546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color_4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31520" y="3474720"/>
            <a:ext cx="1737360" cy="274320"/>
          </a:xfrm>
          <a:prstGeom prst="rect">
            <a:avLst/>
          </a:prstGeom>
          <a:solidFill>
            <a:srgbClr val="F2E6CE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777240" y="34747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sgf_5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600200" y="34747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color_5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57200" y="3886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⋮  (5~20 盤,視題目而定)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57200" y="42062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 局棋譜 (5~20)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2788920" y="3063240"/>
            <a:ext cx="5029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2651760" y="26517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3337560" y="1691640"/>
            <a:ext cx="2286000" cy="27432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3337560" y="1783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 × Logits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3474720" y="2194560"/>
            <a:ext cx="2011680" cy="274320"/>
          </a:xfrm>
          <a:prstGeom prst="rect">
            <a:avLst/>
          </a:prstGeom>
          <a:solidFill>
            <a:srgbClr val="6B8E89">
              <a:alpha val="50000"/>
            </a:srgbClr>
          </a:solidFill>
          <a:ln w="635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30"/>
          <p:cNvSpPr/>
          <p:nvPr/>
        </p:nvSpPr>
        <p:spPr>
          <a:xfrm>
            <a:off x="3520440" y="219456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[0.1, -0.3, 2.1, ...]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3474720" y="2514600"/>
            <a:ext cx="2011680" cy="274320"/>
          </a:xfrm>
          <a:prstGeom prst="rect">
            <a:avLst/>
          </a:prstGeom>
          <a:solidFill>
            <a:srgbClr val="6B8E89">
              <a:alpha val="50000"/>
            </a:srgbClr>
          </a:solidFill>
          <a:ln w="635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3520440" y="25146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[-0.5, 0.2, 1.8, ...]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3474720" y="2834640"/>
            <a:ext cx="2011680" cy="274320"/>
          </a:xfrm>
          <a:prstGeom prst="rect">
            <a:avLst/>
          </a:prstGeom>
          <a:solidFill>
            <a:srgbClr val="6B8E89">
              <a:alpha val="50000"/>
            </a:srgbClr>
          </a:solidFill>
          <a:ln w="635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3520440" y="28346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[0.3, -0.1, 2.0, ...]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3474720" y="3154680"/>
            <a:ext cx="2011680" cy="274320"/>
          </a:xfrm>
          <a:prstGeom prst="rect">
            <a:avLst/>
          </a:prstGeom>
          <a:solidFill>
            <a:srgbClr val="6B8E89">
              <a:alpha val="50000"/>
            </a:srgbClr>
          </a:solidFill>
          <a:ln w="635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6"/>
          <p:cNvSpPr/>
          <p:nvPr/>
        </p:nvSpPr>
        <p:spPr>
          <a:xfrm>
            <a:off x="3520440" y="315468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[0.0, 0.1, 2.3, ...]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3474720" y="3474720"/>
            <a:ext cx="2011680" cy="274320"/>
          </a:xfrm>
          <a:prstGeom prst="rect">
            <a:avLst/>
          </a:prstGeom>
          <a:solidFill>
            <a:srgbClr val="6B8E89">
              <a:alpha val="50000"/>
            </a:srgbClr>
          </a:solidFill>
          <a:ln w="635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8"/>
          <p:cNvSpPr/>
          <p:nvPr/>
        </p:nvSpPr>
        <p:spPr>
          <a:xfrm>
            <a:off x="3520440" y="347472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[-0.2, -0.3, 1.9, ...]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3337560" y="3886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⋮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3337560" y="42062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(B=N, 10)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5669280" y="3063240"/>
            <a:ext cx="5029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Text 42"/>
          <p:cNvSpPr/>
          <p:nvPr/>
        </p:nvSpPr>
        <p:spPr>
          <a:xfrm>
            <a:off x="5532120" y="26517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.mean(0)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6217920" y="1691640"/>
            <a:ext cx="2468880" cy="27432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4"/>
          <p:cNvSpPr/>
          <p:nvPr/>
        </p:nvSpPr>
        <p:spPr>
          <a:xfrm>
            <a:off x="6217920" y="17830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最終預測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6309360" y="22402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[0.0, -0.1, 2.1,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6309360" y="25603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0.5, 1.2, 0.8,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6309360" y="28803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-0.3, 0.1, -0.5, 0.2]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6309360" y="3383280"/>
            <a:ext cx="2286000" cy="0"/>
          </a:xfrm>
          <a:prstGeom prst="line">
            <a:avLst/>
          </a:prstGeom>
          <a:noFill/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Text 49"/>
          <p:cNvSpPr/>
          <p:nvPr/>
        </p:nvSpPr>
        <p:spPr>
          <a:xfrm>
            <a:off x="6309360" y="34747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argmax → 2</a:t>
            </a:r>
            <a:endParaRPr lang="en-US" sz="1200" dirty="0"/>
          </a:p>
        </p:txBody>
      </p:sp>
      <p:sp>
        <p:nvSpPr>
          <p:cNvPr id="52" name="Text 50"/>
          <p:cNvSpPr/>
          <p:nvPr/>
        </p:nvSpPr>
        <p:spPr>
          <a:xfrm>
            <a:off x="6309360" y="38404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rank = 'B'</a:t>
            </a:r>
            <a:endParaRPr lang="en-US" sz="2200" dirty="0"/>
          </a:p>
        </p:txBody>
      </p:sp>
      <p:sp>
        <p:nvSpPr>
          <p:cNvPr id="53" name="Text 51"/>
          <p:cNvSpPr/>
          <p:nvPr/>
        </p:nvSpPr>
        <p:spPr>
          <a:xfrm>
            <a:off x="6309360" y="42062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(6k–4k)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Tip: 平均 logits 比平均 softmax 機率更穩定;改進方向是訓練 set-aggregation 模組</a:t>
            </a:r>
            <a:endParaRPr lang="en-US" sz="11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Metric · 評分函式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53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自己實作競賽評分函式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在訓練/驗證迴圈中即時看到真實競賽指標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00200"/>
            <a:ext cx="4572000" cy="27432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00200"/>
            <a:ext cx="4572000" cy="32004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60020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metric.py  ·  rank_score()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011680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 numpy as np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40080" y="2157984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40080" y="2304288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 rank_score(pred_idx, true_idx):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40080" y="2450592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diff = abs(pred_idx - true_idx)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40080" y="2596896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diff == 0: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40080" y="2743200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5CE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1.0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40080" y="2889504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elif diff == 1: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40080" y="3035808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5CE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np.exp(-1)   # ≈ 0.368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40080" y="3182112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else: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" y="3328416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5CE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0.0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40080" y="3474720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40080" y="3621024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 batch_score(preds, truths):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40080" y="3767328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np.mean([rank_score(p, t)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40080" y="3913632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for p, t in zip(preds, truths)])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212080" y="1600200"/>
            <a:ext cx="347472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5212080" y="1600200"/>
            <a:ext cx="3474720" cy="36576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5349240" y="16002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範例試算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349240" y="2103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pred = 3D, truth = 3D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7589520" y="2148840"/>
            <a:ext cx="1005840" cy="2743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7589520" y="214884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1.000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349240" y="25146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pred = 2D, truth = 3D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589520" y="2560320"/>
            <a:ext cx="1005840" cy="27432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7589520" y="25603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0.368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5349240" y="29260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pred = 4D, truth = 3D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7589520" y="2971800"/>
            <a:ext cx="1005840" cy="27432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7589520" y="297180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0.368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5349240" y="33375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pred = 1D, truth = 3D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7589520" y="3383280"/>
            <a:ext cx="1005840" cy="274320"/>
          </a:xfrm>
          <a:prstGeom prst="rect">
            <a:avLst/>
          </a:prstGeom>
          <a:solidFill>
            <a:srgbClr val="5C6670"/>
          </a:solidFill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7589520" y="33832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0.000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349240" y="37490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pred = B, truth = 3D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7589520" y="3794760"/>
            <a:ext cx="1005840" cy="274320"/>
          </a:xfrm>
          <a:prstGeom prst="rect">
            <a:avLst/>
          </a:prstGeom>
          <a:solidFill>
            <a:srgbClr val="5C6670"/>
          </a:solidFill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40"/>
          <p:cNvSpPr/>
          <p:nvPr/>
        </p:nvSpPr>
        <p:spPr>
          <a:xfrm>
            <a:off x="7589520" y="3794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0.000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提示:用此函式做 model selection,而非用 cross-entropy loss</a:t>
            </a:r>
            <a:endParaRPr lang="en-US" sz="11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Submit · 提交格式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54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Submission CSV · submission_rank.csv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兩個欄位:question_id, pred_rank(改版後改名);現在要交 800 行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4114800" cy="31089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1737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submission_rank.csv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210312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question_id,pred_rank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23774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pub_000000,3D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" y="265176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pub_000001,B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292608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pub_000002,1D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" y="320040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priv_000000,5D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" y="347472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priv_000001,C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" y="37490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priv_000002,A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80" y="402336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40080" y="429768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priv_000399,4D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691640"/>
            <a:ext cx="39319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4892040" y="185623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4892040" y="18562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349240" y="176479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標籤字串完全一致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349240" y="2039112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D / C / B / A / 1D / 2D / 3D / 4D / 5D / 6D 大寫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754880" y="2468880"/>
            <a:ext cx="39319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4892040" y="263347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892040" y="26334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349240" y="254203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題目不能漏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349240" y="2816352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必須 800 行:pub_000000~pub_000399 + priv_000000~priv_000399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754880" y="3246120"/>
            <a:ext cx="39319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4892040" y="34107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4892040" y="34107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349240" y="331927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順序對應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5349240" y="3593592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順序需與測試集的 question_id 一致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754880" y="4023360"/>
            <a:ext cx="39319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4892040" y="418795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4892040" y="41879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5349240" y="4096512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用 baseline 函式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5349240" y="4370832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generate_submission() 已處理上述細節</a:t>
            </a:r>
            <a:endParaRPr lang="en-US" sz="1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Optimize · 加速與省記憶體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55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加速與省記憶體三招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8GB GPU 跑不動?先試這三個,大多數情況夠用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82296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777240" cy="841248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91640"/>
            <a:ext cx="777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417320" y="1783080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Mixed Precision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17320" y="21488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torch.cuda.amp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754880" y="1874520"/>
            <a:ext cx="1828800" cy="54864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4754880" y="187452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記憶體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754880" y="2075688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省 ~40%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675120" y="1874520"/>
            <a:ext cx="1828800" cy="54864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6675120" y="187452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速度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675120" y="2075688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快 ~20%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2651760"/>
            <a:ext cx="82296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457200" y="2651760"/>
            <a:ext cx="777240" cy="841248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457200" y="2651760"/>
            <a:ext cx="777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417320" y="2743200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Gradient Checkpointing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417320" y="31089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torch.utils.checkpoint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754880" y="2834640"/>
            <a:ext cx="1828800" cy="54864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754880" y="28346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記憶體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754880" y="3035808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再省 ~50%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675120" y="2834640"/>
            <a:ext cx="1828800" cy="54864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675120" y="28346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速度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675120" y="3035808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慢 ~25%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57200" y="3611880"/>
            <a:ext cx="82296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9"/>
          <p:cNvSpPr/>
          <p:nvPr/>
        </p:nvSpPr>
        <p:spPr>
          <a:xfrm>
            <a:off x="457200" y="3611880"/>
            <a:ext cx="777240" cy="841248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30"/>
          <p:cNvSpPr/>
          <p:nvPr/>
        </p:nvSpPr>
        <p:spPr>
          <a:xfrm>
            <a:off x="457200" y="3611880"/>
            <a:ext cx="777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1417320" y="3703320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縮短 history_length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1417320" y="40690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250 → 100 → 50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4754880" y="3794760"/>
            <a:ext cx="1828800" cy="54864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4754880" y="37947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輸入通道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4754880" y="3995928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500→200→100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6675120" y="3794760"/>
            <a:ext cx="1828800" cy="54864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6675120" y="37947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分數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6675120" y="3995928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略降 ~5%</a:t>
            </a:r>
            <a:endParaRPr lang="en-US" sz="12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Recap · 本集重點回顧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56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本集重點回顧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五句話,帶走這一集最重要的內容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85800" y="1874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關鍵數字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286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分數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248716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~0.4631 (Public,無預訓練)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8803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 Epochs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 (舊版 50)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4747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Learning Rate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1e-3 (舊版 5e-3)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磁碟需求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85800" y="42702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~1.7GB (gzip,舊版 ~180GB)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78308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663440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66360" y="17373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五階段 pipeline:CSV 讀取 → 特徵抽取 → WebDataset → 訓練 → 推論提交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63440" y="24963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663440" y="24963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166360" y="245059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特徵是 (500,19,19) 張量,history_length=250,黑白各一通道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209544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66344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166360" y="316382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訓練資料改讀 training/train_*.csv,欄位含 player_id/color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663440" y="3922776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663440" y="3922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166360" y="387705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下一步:把 baseline 跑通拿到 ~0.4631,再進 EP4 學玩家識別</a:t>
            </a:r>
            <a:endParaRPr lang="en-US" sz="1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57 / 96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57200" y="640080"/>
            <a:ext cx="1463040" cy="329184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NEXT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程式碼(下)·玩家識別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57200" y="1965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Triplet Loss · 嵌入空間 · Centroid 比對 · Top-5 提交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743200"/>
            <a:ext cx="8229600" cy="0"/>
          </a:xfrm>
          <a:prstGeom prst="line">
            <a:avLst/>
          </a:prstGeom>
          <a:noFill/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457200" y="30175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在那之前 ──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34290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把 Rank Prediction baseline 跑通,拿到 ~0.4631 分 (Public)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7947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比較 logits 平均 vs softmax 平均的差異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7200" y="4160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試試把 history_length 改成 100,看分數降多少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" y="4526280"/>
            <a:ext cx="8229600" cy="0"/>
          </a:xfrm>
          <a:prstGeom prst="line">
            <a:avLst/>
          </a:prstGeom>
          <a:noFill/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57200" y="46177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EP4 見 · 換玩家識別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0" y="46177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NDHU AI Lab · 顏士淨</a:t>
            </a:r>
            <a:endParaRPr lang="en-US" sz="12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71600"/>
            <a:ext cx="164592" cy="164592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1188720" y="1645920"/>
            <a:ext cx="164592" cy="164592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371600" y="1417320"/>
            <a:ext cx="164592" cy="164592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3200400" y="3840480"/>
            <a:ext cx="164592" cy="164592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3474720" y="4023360"/>
            <a:ext cx="164592" cy="164592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3291840" y="4206240"/>
            <a:ext cx="164592" cy="164592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1828800" y="3200400"/>
            <a:ext cx="164592" cy="164592"/>
          </a:xfrm>
          <a:prstGeom prst="ellipse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2103120" y="3383280"/>
            <a:ext cx="164592" cy="164592"/>
          </a:xfrm>
          <a:prstGeom prst="ellipse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1920240" y="3566160"/>
            <a:ext cx="164592" cy="164592"/>
          </a:xfrm>
          <a:prstGeom prst="ellipse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914400" y="4114800"/>
            <a:ext cx="164592" cy="164592"/>
          </a:xfrm>
          <a:prstGeom prst="ellipse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1188720" y="4297680"/>
            <a:ext cx="164592" cy="164592"/>
          </a:xfrm>
          <a:prstGeom prst="ellipse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3657600" y="1645920"/>
            <a:ext cx="164592" cy="164592"/>
          </a:xfrm>
          <a:prstGeom prst="ellipse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3383280" y="1828800"/>
            <a:ext cx="164592" cy="164592"/>
          </a:xfrm>
          <a:prstGeom prst="ellipse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572000" y="960120"/>
            <a:ext cx="2194560" cy="329184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4572000" y="96012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EP4 · METRIC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0" y="141732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程式碼(下)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4572000" y="21488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玩家識別 · Player Identification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4572000" y="2743200"/>
            <a:ext cx="548640" cy="0"/>
          </a:xfrm>
          <a:prstGeom prst="line">
            <a:avLst/>
          </a:prstGeom>
          <a:noFill/>
          <a:ln w="381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4572000" y="28346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Triplet Loss · 嵌入空間 · Top-5 提交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0" y="3749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目標分數  Baseline ≈ 0.2845 (Public,無預訓練)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0" y="406908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講者  </a:t>
            </a:r>
            <a:r>
              <a:rPr lang="en-US" sz="13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顏士淨 教授  ·  NDHU AI Lab</a:t>
            </a:r>
            <a:endParaRPr lang="en-US" sz="13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Outcomes · 本集學到什麼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59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本集學完,你會具備四項能力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約 16 分鐘,需具備 EP3 baseline 經驗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9202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9202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943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Metric Learning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943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5943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為什麼不能用分類解 · 開放集合的特性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5146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25146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26517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39776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39776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26517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特徵設計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26517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26517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(17, 19, 19) 為什麼夠用,通道排列方式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45720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7091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60350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0350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7091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Triplet Loss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47091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47091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Anchor / Positive / Negative 與 mining 策略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6294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66294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67665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800" dirty="0"/>
          </a:p>
        </p:txBody>
      </p:sp>
      <p:sp>
        <p:nvSpPr>
          <p:cNvPr id="35" name="Shape 33"/>
          <p:cNvSpPr/>
          <p:nvPr/>
        </p:nvSpPr>
        <p:spPr>
          <a:xfrm>
            <a:off x="80924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80924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7665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Top-5 推論</a:t>
            </a:r>
            <a:endParaRPr lang="en-US" sz="1500" dirty="0"/>
          </a:p>
        </p:txBody>
      </p:sp>
      <p:sp>
        <p:nvSpPr>
          <p:cNvPr id="38" name="Shape 36"/>
          <p:cNvSpPr/>
          <p:nvPr/>
        </p:nvSpPr>
        <p:spPr>
          <a:xfrm>
            <a:off x="67665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67665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Centroid 建立、cosine 比對、submission 產出</a:t>
            </a:r>
            <a:endParaRPr lang="en-US" sz="11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Pipeline · 五階段全景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60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 ID Pipeline 全景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跟 EP3 棋力預測的差別:訓練不再是分類、推論需要候選池比對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11480" y="2011680"/>
            <a:ext cx="13716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11480" y="2011680"/>
            <a:ext cx="13716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11480" y="20116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STAGE 1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02920" y="246888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CSV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讀取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29718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 萬局 (與 Rank 共用,篩 ≥2 局玩家)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1828800" y="2651760"/>
            <a:ext cx="2743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2148840" y="2011680"/>
            <a:ext cx="13716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2148840" y="2011680"/>
            <a:ext cx="13716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2148840" y="20116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STAGE 2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2240280" y="246888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特徵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抽取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240280" y="29718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(17, 19, 19)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566160" y="2651760"/>
            <a:ext cx="2743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3886200" y="2011680"/>
            <a:ext cx="13716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3886200" y="2011680"/>
            <a:ext cx="13716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3886200" y="20116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STAGE 3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977640" y="246888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Embedding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3977640" y="29718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Triplet Loss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5303520" y="2651760"/>
            <a:ext cx="2743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5623560" y="2011680"/>
            <a:ext cx="13716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5623560" y="2011680"/>
            <a:ext cx="13716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5623560" y="20116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STAGE 4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5715000" y="246888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Centroid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建立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5715000" y="29718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400 玩家 ×100 局 (Public/Private 各一組)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7040880" y="2651760"/>
            <a:ext cx="2743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7360920" y="2011680"/>
            <a:ext cx="13716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7360920" y="2011680"/>
            <a:ext cx="13716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7360920" y="20116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STAGE 5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7452360" y="246888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Top-5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推論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7452360" y="297180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L2 距離 + sort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411480" y="3429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slide P4-5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2148840" y="3429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slide P6-7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3886200" y="3429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slide P8-13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5623560" y="3429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slide P14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7360920" y="3429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slide P15-16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Text 41"/>
          <p:cNvSpPr/>
          <p:nvPr/>
        </p:nvSpPr>
        <p:spPr>
          <a:xfrm>
            <a:off x="548640" y="45720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關鍵差別:模型不輸出 logits,而是輸出 256 維 L2-normalized 嵌入向量</a:t>
            </a:r>
            <a:endParaRPr lang="en-US" sz="11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訓練資料改用共用 CSV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61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訓練資料,現在跟 Rank 共用一份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不再有專屬的 player_identification_train.csv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85800" y="1874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舊版做法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286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訓練檔案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248716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player_identification_train.csv,專屬 20 萬局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8803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玩家規模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1000 位玩家,每人 200 局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4747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新版做法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跟 Rank 共用 training/train_D.csv ~ train_6D.csv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篩選條件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85800" y="42702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依 player_id 分組,篩掉局數 &lt; 2 的玩家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78308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663440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66360" y="17373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共用同一份 100 萬局訓練資料,不用再另外下載玩家辨識專屬檔案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63440" y="24963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663440" y="24963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166360" y="245059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player_id 就是這次任務的標籤來源:同一 player_id 的任兩局即構成正例配對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209544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66344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166360" y="316382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至少要有 2 局才能組出 anchor 跟 positive,單局玩家會被篩掉,訓練前務必檢查篩掉多少人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663440" y="3922776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663440" y="3922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166360" y="387705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玩家規模、每人局數都跟著共用訓練池變動,不再是固定的 1000 人 × 200 局</a:t>
            </a:r>
            <a:endParaRPr lang="en-US" sz="14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Metric · 核心思想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62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Metric Learning 的核心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不是學『標籤』,是學『距離』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457200" y="182880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訓練前 · 嵌入空間混亂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097280" y="2468880"/>
            <a:ext cx="164592" cy="164592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2926080" y="2560320"/>
            <a:ext cx="164592" cy="164592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1828800" y="4023360"/>
            <a:ext cx="164592" cy="164592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3657600" y="3657600"/>
            <a:ext cx="164592" cy="164592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1371600" y="3200400"/>
            <a:ext cx="164592" cy="164592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3200400" y="3200400"/>
            <a:ext cx="164592" cy="164592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2286000" y="2377440"/>
            <a:ext cx="164592" cy="164592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3474720" y="4206240"/>
            <a:ext cx="164592" cy="164592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2560320" y="3474720"/>
            <a:ext cx="164592" cy="164592"/>
          </a:xfrm>
          <a:prstGeom prst="ellipse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1645920" y="3840480"/>
            <a:ext cx="164592" cy="164592"/>
          </a:xfrm>
          <a:prstGeom prst="ellipse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3840480" y="2743200"/>
            <a:ext cx="164592" cy="164592"/>
          </a:xfrm>
          <a:prstGeom prst="ellipse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914400" y="3657600"/>
            <a:ext cx="164592" cy="164592"/>
          </a:xfrm>
          <a:prstGeom prst="ellipse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4526280" y="3200400"/>
            <a:ext cx="548640" cy="0"/>
          </a:xfrm>
          <a:prstGeom prst="line">
            <a:avLst/>
          </a:prstGeom>
          <a:noFill/>
          <a:ln w="381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4526280" y="2743200"/>
            <a:ext cx="548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Triplet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Loss</a:t>
            </a:r>
            <a:endParaRPr lang="en-US" sz="900" dirty="0"/>
          </a:p>
          <a:p>
            <a:pPr marL="0" indent="0" algn="ctr">
              <a:buNone/>
            </a:pPr>
            <a:r>
              <a:rPr lang="en-US" sz="9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5120640" y="1691640"/>
            <a:ext cx="356616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5120640" y="18288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訓練後 · 同玩家聚集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852160" y="2377440"/>
            <a:ext cx="146304" cy="14630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6035040" y="2468880"/>
            <a:ext cx="146304" cy="14630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5943600" y="2606040"/>
            <a:ext cx="146304" cy="14630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6126480" y="2377440"/>
            <a:ext cx="146304" cy="14630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7772400" y="2743200"/>
            <a:ext cx="146304" cy="146304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9"/>
          <p:cNvSpPr/>
          <p:nvPr/>
        </p:nvSpPr>
        <p:spPr>
          <a:xfrm>
            <a:off x="7955280" y="2834640"/>
            <a:ext cx="146304" cy="146304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7863840" y="2971800"/>
            <a:ext cx="146304" cy="146304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7680960" y="2788920"/>
            <a:ext cx="146304" cy="146304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Shape 32"/>
          <p:cNvSpPr/>
          <p:nvPr/>
        </p:nvSpPr>
        <p:spPr>
          <a:xfrm>
            <a:off x="6583680" y="4023360"/>
            <a:ext cx="146304" cy="146304"/>
          </a:xfrm>
          <a:prstGeom prst="ellipse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6766560" y="3931920"/>
            <a:ext cx="146304" cy="146304"/>
          </a:xfrm>
          <a:prstGeom prst="ellipse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4"/>
          <p:cNvSpPr/>
          <p:nvPr/>
        </p:nvSpPr>
        <p:spPr>
          <a:xfrm>
            <a:off x="6675120" y="4160520"/>
            <a:ext cx="146304" cy="146304"/>
          </a:xfrm>
          <a:prstGeom prst="ellipse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6537960" y="4023360"/>
            <a:ext cx="146304" cy="146304"/>
          </a:xfrm>
          <a:prstGeom prst="ellipse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新玩家?算 centroid → 直接比對 (不必重訓)</a:t>
            </a:r>
            <a:endParaRPr lang="en-US" sz="11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Feature · 特徵設計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63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特徵張量 · (17, 19, 19)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 自己 + 8 對手 + 1 顏色 = 17 個通道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301752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3017520" cy="4572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48640" y="16916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Self (自己歷史)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600200" y="2377440"/>
            <a:ext cx="731520" cy="73152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600200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548640" y="320040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通道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94360" y="36576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最近 8 個盤面的自己棋子位置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566160" y="1691640"/>
            <a:ext cx="301752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3566160" y="1691640"/>
            <a:ext cx="3017520" cy="4572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3657600" y="16916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Opponent (對手歷史)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709160" y="2377440"/>
            <a:ext cx="731520" cy="73152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709160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3657600" y="320040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通道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703320" y="365760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最近 8 個盤面的對手棋子位置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675120" y="1691640"/>
            <a:ext cx="201168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6675120" y="1691640"/>
            <a:ext cx="2011680" cy="4572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6766560" y="16916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Color Plane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7315200" y="2377440"/>
            <a:ext cx="731520" cy="7315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7315200" y="2377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6766560" y="32004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通道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812280" y="365760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全 1 = 黑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全 0 = 白</a:t>
            </a:r>
            <a:endParaRPr lang="en-US" sz="11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Code · SGFParsePlayerIdentification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64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特徵抽取程式碼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關鍵:只在『目標玩家的回合』產生訓練樣本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554480"/>
            <a:ext cx="5029200" cy="32004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554480"/>
            <a:ext cx="5029200" cy="32004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55448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utils.py · SGFParsePlayerIdentification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 extract_features(sgf, target_color, mode):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40080" y="2093976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game = sgf.from_string(sgf_content)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40080" y="2221992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board = boards.Board(19)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2350008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history = deque(maxlen=8)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40080" y="2478024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40080" y="2606040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node in game.get_main_sequence()[1:]: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2734056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color, move = node.get_move()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40080" y="2862072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995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move is None: continue   # pass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40080" y="2990088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3118104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995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# 更新歷史(每一手)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40080" y="3246120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b_pl = (current black stones plane)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640080" y="3374136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w_pl = (current white stones plane)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40080" y="3502152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history.append((b_pl, w_pl))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40080" y="3630168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40080" y="3758184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A995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# 只在目標玩家回合產生 sample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40080" y="3886200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color == target_color \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40080" y="4014216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and len(history) &gt;= 8: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40080" y="4142232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feat = _generate_features(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40080" y="4270248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history, color) # (17,19,19)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640080" y="4398264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samples.append(feat)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640080" y="4526280"/>
            <a:ext cx="46634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board.play(move[0], move[1], color)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5669280" y="1691640"/>
            <a:ext cx="3017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5669280" y="1691640"/>
            <a:ext cx="73152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5852160" y="180136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 只抽『主角回合』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852160" y="21031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對手回合不抽,因為要學的是『這位玩家會怎麼下』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669280" y="2724912"/>
            <a:ext cx="3017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5669280" y="2724912"/>
            <a:ext cx="73152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6"/>
          <p:cNvSpPr/>
          <p:nvPr/>
        </p:nvSpPr>
        <p:spPr>
          <a:xfrm>
            <a:off x="5852160" y="283464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 歷史長度 = 8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852160" y="313639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比 Rank 預測的 250 短很多,聚焦微觀決策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5669280" y="3758184"/>
            <a:ext cx="3017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5669280" y="3758184"/>
            <a:ext cx="73152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40"/>
          <p:cNvSpPr/>
          <p:nvPr/>
        </p:nvSpPr>
        <p:spPr>
          <a:xfrm>
            <a:off x="5852160" y="3867912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★ Pass 跳過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5852160" y="4169664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B[] 或 W[] 不影響盤面,不抽樣本</a:t>
            </a:r>
            <a:endParaRPr lang="en-US" sz="11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Model · GoPlayerResNet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65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GoPlayerResNet · 嵌入網路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跟 Rank 的差別:AvgPool + MLP + L2 Normalize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65760" y="1783080"/>
            <a:ext cx="1097280" cy="13716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411480" y="201168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Input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1480" y="265176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(B, 17,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19, 19)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463040" y="2468880"/>
            <a:ext cx="45720" cy="0"/>
          </a:xfrm>
          <a:prstGeom prst="line">
            <a:avLst/>
          </a:prstGeom>
          <a:noFill/>
          <a:ln w="190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1508760" y="1783080"/>
            <a:ext cx="1005840" cy="13716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1554480" y="201168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Conv 3×3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554480" y="2651760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128 ch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2514600" y="2468880"/>
            <a:ext cx="45720" cy="0"/>
          </a:xfrm>
          <a:prstGeom prst="line">
            <a:avLst/>
          </a:prstGeom>
          <a:noFill/>
          <a:ln w="190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2560320" y="1783080"/>
            <a:ext cx="1188720" cy="13716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2606040" y="2011680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16 ×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ResBlock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606040" y="26517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128 ch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749040" y="2468880"/>
            <a:ext cx="45720" cy="0"/>
          </a:xfrm>
          <a:prstGeom prst="line">
            <a:avLst/>
          </a:prstGeom>
          <a:noFill/>
          <a:ln w="190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3794760" y="1783080"/>
            <a:ext cx="1097280" cy="13716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3840480" y="201168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AvgPool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840480" y="265176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→ (128,1,1)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892040" y="2468880"/>
            <a:ext cx="45720" cy="0"/>
          </a:xfrm>
          <a:prstGeom prst="line">
            <a:avLst/>
          </a:prstGeom>
          <a:noFill/>
          <a:ln w="190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4937760" y="1783080"/>
            <a:ext cx="1097280" cy="13716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983480" y="201168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MLP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983480" y="265176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128→64→256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6035040" y="2468880"/>
            <a:ext cx="45720" cy="0"/>
          </a:xfrm>
          <a:prstGeom prst="line">
            <a:avLst/>
          </a:prstGeom>
          <a:noFill/>
          <a:ln w="190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6080760" y="1783080"/>
            <a:ext cx="914400" cy="13716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6126480" y="2011680"/>
            <a:ext cx="822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L2 Norm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126480" y="2651760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‖v‖ = 1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6995160" y="2468880"/>
            <a:ext cx="45720" cy="0"/>
          </a:xfrm>
          <a:prstGeom prst="line">
            <a:avLst/>
          </a:prstGeom>
          <a:noFill/>
          <a:ln w="1905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7040880" y="1783080"/>
            <a:ext cx="1188720" cy="13716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7086600" y="2011680"/>
            <a:ext cx="1097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Embed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7086600" y="2651760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256-D 向量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57200" y="3383280"/>
            <a:ext cx="822960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4"/>
          <p:cNvSpPr/>
          <p:nvPr/>
        </p:nvSpPr>
        <p:spPr>
          <a:xfrm>
            <a:off x="457200" y="3383280"/>
            <a:ext cx="82296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5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為什麼有 L2 Normalize?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640080" y="384048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所有嵌入落在單位球面 ‖v‖ = 1,cosine 與歐式距離單調等價,訓練更穩定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640080" y="41605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避免訓練到後期 embedding 範數爆炸,讓 margin 有一致的意義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640080" y="448056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推論時比較 L2 距離就好,向量都是單位長度,距離排序跟 cosine 排序完全一致</a:t>
            </a:r>
            <a:endParaRPr lang="en-US" sz="12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Triplet · Loss 視覺化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66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Triplet Loss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max(d(A,P) − d(A,N) + margin, 0)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11480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2286000" y="2468880"/>
            <a:ext cx="411480" cy="41148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2286000" y="24688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788920" y="25146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Anchor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371600" y="3657600"/>
            <a:ext cx="411480" cy="41148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1371600" y="3657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48640" y="4114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Positive (同玩家)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657600" y="3931920"/>
            <a:ext cx="411480" cy="411480"/>
          </a:xfrm>
          <a:prstGeom prst="ellipse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3657600" y="3931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017520" y="43891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Negative (異玩家)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487168" y="2679192"/>
            <a:ext cx="0" cy="1161288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1463040" y="3017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d(A,P)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487168" y="2679192"/>
            <a:ext cx="1371600" cy="1463040"/>
          </a:xfrm>
          <a:prstGeom prst="line">
            <a:avLst/>
          </a:prstGeom>
          <a:noFill/>
          <a:ln w="25400">
            <a:solidFill>
              <a:srgbClr val="C8102E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3383280" y="310896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810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d(A,N)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846320" y="1783080"/>
            <a:ext cx="384048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4846320" y="1783080"/>
            <a:ext cx="1005840" cy="86868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4846320" y="1783080"/>
            <a:ext cx="1005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已分得夠開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943600" y="18745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d(A,P) + margin &lt; d(A,N)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943600" y="21945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Loss = 0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846320" y="2743200"/>
            <a:ext cx="384048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4846320" y="2743200"/>
            <a:ext cx="1005840" cy="86868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4846320" y="2743200"/>
            <a:ext cx="1005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Semi-hard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943600" y="28346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d(A,P) &lt; d(A,N) &lt; d(A,P)+margin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943600" y="315468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Loss &gt; 0 (small)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4846320" y="3703320"/>
            <a:ext cx="384048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4846320" y="3703320"/>
            <a:ext cx="1005840" cy="86868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4846320" y="3703320"/>
            <a:ext cx="1005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Hard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5943600" y="379476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d(A,N) &lt; d(A,P)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5943600" y="4114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Loss 大 (推梯度)</a:t>
            </a:r>
            <a:endParaRPr lang="en-US" sz="14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特徵改存 gzip 小檔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67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每個窗口存檔方式大改版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從『依玩家分資料夾』改成『一局一個 gzip 檔』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50876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50876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9436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舊版:per-move .npy,依玩家分資料夾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18872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08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每一手棋存一個獨立 .npy 檔,依 player_id 分資料夾,總計約 160 GB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4612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29768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429768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38328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新版:per-game .npy.gz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397764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342900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每一局存一個 gzip 壓縮檔,含該局所有窗口,壓縮率約 42 倍 (863KB→20KB),總計約 15 GB,但檔案數暴增到約 100 萬個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03504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708660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708660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17220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程式碼要跟著改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76656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621792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讀取時要解壓整局才能取出單一手窗口;另外要維護 player_index.json 記錄玩家對應檔案;抽取前務必同時檢查磁碟空間與 inode 數量上限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Mining · Triplet 挑選策略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68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Triplet Mining 策略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挑哪些 triplet 來訓練,直接決定模型品質;這裡順便告訴你 baseline 實際上怎麼做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46888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2468880" cy="50292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48640" y="16916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Random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94360" y="237744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隨機抽 triplet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94360" y="2834640"/>
            <a:ext cx="21945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594360" y="292608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優點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94360" y="31546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簡單、不偏 —— ★ baseline 實際採用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94360" y="361188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✗ 缺點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94360" y="3840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多數已 loss=0,效率低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337560" y="1691640"/>
            <a:ext cx="246888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3337560" y="1691640"/>
            <a:ext cx="2468880" cy="5029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3429000" y="16916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Semi-Hard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983480" y="169164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(baseline 未使用)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74720" y="237744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挑剛好還在 margin 內的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474720" y="2834640"/>
            <a:ext cx="21945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3474720" y="292608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優點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474720" y="31546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穩定、最常用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474720" y="361188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✗ 缺點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474720" y="3840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中等難度,平衡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217920" y="1691640"/>
            <a:ext cx="246888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6217920" y="1691640"/>
            <a:ext cx="2468880" cy="50292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6309360" y="16916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Hard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355080" y="237744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挑最難 (N 比 P 還近)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355080" y="2834640"/>
            <a:ext cx="21945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30"/>
          <p:cNvSpPr/>
          <p:nvPr/>
        </p:nvSpPr>
        <p:spPr>
          <a:xfrm>
            <a:off x="6355080" y="292608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優點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6355080" y="315468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理論最快收斂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355080" y="361188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✗ 缺點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355080" y="38404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易發散,需 batch mining</a:t>
            </a:r>
            <a:endParaRPr lang="en-US" sz="11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Triplet 取樣的防重複設計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69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為什麼要把種子綁定 worker 跟 epoch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IterableDataset 搭配多 worker,有兩個容易忽略的重複陷阱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50876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50876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9436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陷阱一:worker 間重複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18872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08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多個 DataLoader worker 各自執行一次 __iter__;如果亂數種子相同,所有 worker 會抽出完全一樣的 triplet,等於白費其他 worker 的算力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4612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29768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429768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38328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陷阱二:epoch 間重複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397764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342900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每個 epoch 都會重新呼叫 __iter__;種子若不隨 epoch 改變,每個 epoch 會重複抽到同一批題目,5 個 epoch 等於只把同一批資料看了 1 遍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03504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708660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708660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17220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解法:雙重綁定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76656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621792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種子設成 SEED + 1000 × epoch 計數 + worker 編號,兩個維度同時分開,worker 之間、epoch 之間都不會抽到重複的 triplet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Train · 訓練設定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70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訓練超參數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純隨機三層取樣 · TripletMarginLoss · bf16 混合精度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00200"/>
            <a:ext cx="4937760" cy="315468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00200"/>
            <a:ext cx="4937760" cy="32004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60020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train_player.py  ·  main loop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011680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network import GoPlayerResNet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40080" y="2153412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torch.nn import TripletMarginLoss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40080" y="2295144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2436876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dataset = TripletDataset(index, steps, batch)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40080" y="2578608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loader = DataLoader(dataset, batch_size=100,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40080" y="2720340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num_workers=8, pin_memory=True,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2862072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persistent_workers=True)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40080" y="3003804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40080" y="3145536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 = GoPlayerResNet().cuda()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3287268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opt = AdamW(model.parameters(), lr=1e-4)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40080" y="3429000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loss_fn = TripletMarginLoss(margin=0.5)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640080" y="3570732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沒有 scheduler,LR 全程固定 1e-4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40080" y="3712464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40080" y="3854196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epoch in range(5):   # 15,000 steps/epoch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40080" y="3995928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586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batch in loader: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40080" y="4137660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a, p, n = batch      # anchor,pos,neg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40080" y="4279392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with autocast('cuda', dtype=bfloat16):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40080" y="4421124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loss = loss_fn(*model(cat([a,p,n])).split(n))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40080" y="4562856"/>
            <a:ext cx="4572000" cy="141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opt.zero_grad(); loss.backward(); opt.step()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5577840" y="1600200"/>
            <a:ext cx="3108960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9"/>
          <p:cNvSpPr/>
          <p:nvPr/>
        </p:nvSpPr>
        <p:spPr>
          <a:xfrm>
            <a:off x="5577840" y="1600200"/>
            <a:ext cx="310896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30"/>
          <p:cNvSpPr/>
          <p:nvPr/>
        </p:nvSpPr>
        <p:spPr>
          <a:xfrm>
            <a:off x="5715000" y="16002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超參數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715000" y="202996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Batch Size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858000" y="202996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5715000" y="232257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Optimizer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6858000" y="232257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AdamW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715000" y="261518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Init LR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6858000" y="2615184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1e-4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715000" y="290779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Weight decay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6858000" y="290779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0.01 (AdamW 預設值)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5715000" y="32004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Margin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6858000" y="32004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0.5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5715000" y="349300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Steps/Epoch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6858000" y="349300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15,000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5715000" y="378561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Mixed Precision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6858000" y="378561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bf16 autocast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5715000" y="407822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Epochs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6858000" y="4078224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5715000" y="43708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MIN_GAMES</a:t>
            </a:r>
            <a:endParaRPr lang="en-US" sz="1100" dirty="0"/>
          </a:p>
        </p:txBody>
      </p:sp>
      <p:sp>
        <p:nvSpPr>
          <p:cNvPr id="50" name="Text 48"/>
          <p:cNvSpPr/>
          <p:nvPr/>
        </p:nvSpPr>
        <p:spPr>
          <a:xfrm>
            <a:off x="6858000" y="437083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 (至少 2 局才能組 triplet)</a:t>
            </a:r>
            <a:endParaRPr lang="en-US" sz="11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Centroid · 候選池建立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71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為候選玩家建 Centroid (Public/Private 各 400 位)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每位玩家的 100 局所有窗口嵌入 → 平均 (不再重新 L2 normalize)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28600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2286000" cy="4572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91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STEP 1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48640" y="22860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100 局棋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94360" y="278892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candidates_{public/private}.csv 中該玩家所有對局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788920" y="2743200"/>
            <a:ext cx="2743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2926080" y="2606040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108960" y="1691640"/>
            <a:ext cx="228600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3108960" y="1691640"/>
            <a:ext cx="2286000" cy="4572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3108960" y="1691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STEP 2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200400" y="22860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~ 5000 個嵌入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246120" y="278892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每一手目標步抽 1 個 256-D 向量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40680" y="2743200"/>
            <a:ext cx="2743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5577840" y="2606040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760720" y="1691640"/>
            <a:ext cx="228600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5760720" y="1691640"/>
            <a:ext cx="2286000" cy="4572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5760720" y="1691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STEP 3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852160" y="22860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單純平均 (無 L2 renorm)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5897880" y="278892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得到 1 個 256-D centroid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57200" y="3977640"/>
            <a:ext cx="8229600" cy="77724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40080" y="4069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儲存: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554480" y="40690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centroids = torch.zeros(400, 256)  # Public / Private 分開算,各存一份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40080" y="43891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檔名 candidate-centroids.pkl,大小僅約 400KB,可常駐 GPU 記憶體</a:t>
            </a:r>
            <a:endParaRPr lang="en-US" sz="11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Inference · Top-5 推論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72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Top-5 推論流程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Query 嵌入 → cosine vs 400 centroid → sort → Top-5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37744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457200" y="17830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一道測試題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0080" y="2194560"/>
            <a:ext cx="2011680" cy="329184"/>
          </a:xfrm>
          <a:prstGeom prst="rect">
            <a:avLst/>
          </a:prstGeom>
          <a:solidFill>
            <a:srgbClr val="F2E6CE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731520" y="2194560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sgf_1, color_1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40080" y="2578608"/>
            <a:ext cx="2011680" cy="329184"/>
          </a:xfrm>
          <a:prstGeom prst="rect">
            <a:avLst/>
          </a:prstGeom>
          <a:solidFill>
            <a:srgbClr val="F2E6CE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731520" y="2578608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sgf_2, color_2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40080" y="2962656"/>
            <a:ext cx="2011680" cy="329184"/>
          </a:xfrm>
          <a:prstGeom prst="rect">
            <a:avLst/>
          </a:prstGeom>
          <a:solidFill>
            <a:srgbClr val="F2E6CE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731520" y="2962656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sgf_3, color_3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40080" y="3346704"/>
            <a:ext cx="2011680" cy="329184"/>
          </a:xfrm>
          <a:prstGeom prst="rect">
            <a:avLst/>
          </a:prstGeom>
          <a:solidFill>
            <a:srgbClr val="F2E6CE"/>
          </a:solidFill>
          <a:ln w="635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731520" y="3346704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F3D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sgf_4, color_4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57200" y="379476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⋮  (5~20 盤,視題目而定)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57200" y="41605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→ 抽特徵 → 平均嵌入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7200" y="44348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query (256-D)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880360" y="3200400"/>
            <a:ext cx="2743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3200400" y="1691640"/>
            <a:ext cx="2743200" cy="306324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3200400" y="1783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L2 距離 vs 400 Centroid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291840" y="219456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dists = norm(centroids - query, axis=1)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291840" y="24688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A995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shape: (400,)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291840" y="283464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p000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3931920" y="2871216"/>
            <a:ext cx="1349654" cy="164592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5577840" y="283464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0.82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3291840" y="308152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p017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3931920" y="3118104"/>
            <a:ext cx="1168603" cy="164592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5577840" y="308152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0.71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3291840" y="3328416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p034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3931920" y="3364992"/>
            <a:ext cx="1069848" cy="164592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5577840" y="3328416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0.65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3291840" y="3575304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p051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3931920" y="3611880"/>
            <a:ext cx="954634" cy="164592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5"/>
          <p:cNvSpPr/>
          <p:nvPr/>
        </p:nvSpPr>
        <p:spPr>
          <a:xfrm>
            <a:off x="5577840" y="3575304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0.58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3291840" y="382219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p068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3931920" y="3858768"/>
            <a:ext cx="855878" cy="164592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8"/>
          <p:cNvSpPr/>
          <p:nvPr/>
        </p:nvSpPr>
        <p:spPr>
          <a:xfrm>
            <a:off x="5577840" y="382219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0.52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3291840" y="4069080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p085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3931920" y="4105656"/>
            <a:ext cx="674827" cy="164592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Text 41"/>
          <p:cNvSpPr/>
          <p:nvPr/>
        </p:nvSpPr>
        <p:spPr>
          <a:xfrm>
            <a:off x="5577840" y="406908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0.41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3291840" y="4315968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p102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3931920" y="4352544"/>
            <a:ext cx="543154" cy="164592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4"/>
          <p:cNvSpPr/>
          <p:nvPr/>
        </p:nvSpPr>
        <p:spPr>
          <a:xfrm>
            <a:off x="5577840" y="431596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0.33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5989320" y="3200400"/>
            <a:ext cx="2743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Shape 46"/>
          <p:cNvSpPr/>
          <p:nvPr/>
        </p:nvSpPr>
        <p:spPr>
          <a:xfrm>
            <a:off x="6309360" y="1691640"/>
            <a:ext cx="2377440" cy="306324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Text 47"/>
          <p:cNvSpPr/>
          <p:nvPr/>
        </p:nvSpPr>
        <p:spPr>
          <a:xfrm>
            <a:off x="6309360" y="178308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Top-5 輸出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6400800" y="2286000"/>
            <a:ext cx="274320" cy="2743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Text 49"/>
          <p:cNvSpPr/>
          <p:nvPr/>
        </p:nvSpPr>
        <p:spPr>
          <a:xfrm>
            <a:off x="6400800" y="22860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200" dirty="0"/>
          </a:p>
        </p:txBody>
      </p:sp>
      <p:sp>
        <p:nvSpPr>
          <p:cNvPr id="52" name="Text 50"/>
          <p:cNvSpPr/>
          <p:nvPr/>
        </p:nvSpPr>
        <p:spPr>
          <a:xfrm>
            <a:off x="6766560" y="22860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p000</a:t>
            </a:r>
            <a:endParaRPr lang="en-US" sz="1300" dirty="0"/>
          </a:p>
        </p:txBody>
      </p:sp>
      <p:sp>
        <p:nvSpPr>
          <p:cNvPr id="53" name="Text 51"/>
          <p:cNvSpPr/>
          <p:nvPr/>
        </p:nvSpPr>
        <p:spPr>
          <a:xfrm>
            <a:off x="7680960" y="22860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0.82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6400800" y="2724912"/>
            <a:ext cx="274320" cy="2743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Text 53"/>
          <p:cNvSpPr/>
          <p:nvPr/>
        </p:nvSpPr>
        <p:spPr>
          <a:xfrm>
            <a:off x="6400800" y="272491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200" dirty="0"/>
          </a:p>
        </p:txBody>
      </p:sp>
      <p:sp>
        <p:nvSpPr>
          <p:cNvPr id="56" name="Text 54"/>
          <p:cNvSpPr/>
          <p:nvPr/>
        </p:nvSpPr>
        <p:spPr>
          <a:xfrm>
            <a:off x="6766560" y="27249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p017</a:t>
            </a:r>
            <a:endParaRPr lang="en-US" sz="1300" dirty="0"/>
          </a:p>
        </p:txBody>
      </p:sp>
      <p:sp>
        <p:nvSpPr>
          <p:cNvPr id="57" name="Text 55"/>
          <p:cNvSpPr/>
          <p:nvPr/>
        </p:nvSpPr>
        <p:spPr>
          <a:xfrm>
            <a:off x="7680960" y="27249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0.71</a:t>
            </a:r>
            <a:endParaRPr lang="en-US" sz="1100" dirty="0"/>
          </a:p>
        </p:txBody>
      </p:sp>
      <p:sp>
        <p:nvSpPr>
          <p:cNvPr id="58" name="Shape 56"/>
          <p:cNvSpPr/>
          <p:nvPr/>
        </p:nvSpPr>
        <p:spPr>
          <a:xfrm>
            <a:off x="6400800" y="3163824"/>
            <a:ext cx="274320" cy="2743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Text 57"/>
          <p:cNvSpPr/>
          <p:nvPr/>
        </p:nvSpPr>
        <p:spPr>
          <a:xfrm>
            <a:off x="6400800" y="31638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200" dirty="0"/>
          </a:p>
        </p:txBody>
      </p:sp>
      <p:sp>
        <p:nvSpPr>
          <p:cNvPr id="60" name="Text 58"/>
          <p:cNvSpPr/>
          <p:nvPr/>
        </p:nvSpPr>
        <p:spPr>
          <a:xfrm>
            <a:off x="6766560" y="316382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p034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680960" y="316382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0.65</a:t>
            </a:r>
            <a:endParaRPr lang="en-US" sz="1100" dirty="0"/>
          </a:p>
        </p:txBody>
      </p:sp>
      <p:sp>
        <p:nvSpPr>
          <p:cNvPr id="62" name="Shape 60"/>
          <p:cNvSpPr/>
          <p:nvPr/>
        </p:nvSpPr>
        <p:spPr>
          <a:xfrm>
            <a:off x="6400800" y="3602736"/>
            <a:ext cx="274320" cy="2743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Text 61"/>
          <p:cNvSpPr/>
          <p:nvPr/>
        </p:nvSpPr>
        <p:spPr>
          <a:xfrm>
            <a:off x="6400800" y="360273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200" dirty="0"/>
          </a:p>
        </p:txBody>
      </p:sp>
      <p:sp>
        <p:nvSpPr>
          <p:cNvPr id="64" name="Text 62"/>
          <p:cNvSpPr/>
          <p:nvPr/>
        </p:nvSpPr>
        <p:spPr>
          <a:xfrm>
            <a:off x="6766560" y="360273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p051</a:t>
            </a:r>
            <a:endParaRPr lang="en-US" sz="1300" dirty="0"/>
          </a:p>
        </p:txBody>
      </p:sp>
      <p:sp>
        <p:nvSpPr>
          <p:cNvPr id="65" name="Text 63"/>
          <p:cNvSpPr/>
          <p:nvPr/>
        </p:nvSpPr>
        <p:spPr>
          <a:xfrm>
            <a:off x="7680960" y="360273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0.58</a:t>
            </a:r>
            <a:endParaRPr lang="en-US" sz="1100" dirty="0"/>
          </a:p>
        </p:txBody>
      </p:sp>
      <p:sp>
        <p:nvSpPr>
          <p:cNvPr id="66" name="Shape 64"/>
          <p:cNvSpPr/>
          <p:nvPr/>
        </p:nvSpPr>
        <p:spPr>
          <a:xfrm>
            <a:off x="6400800" y="4041648"/>
            <a:ext cx="274320" cy="27432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Text 65"/>
          <p:cNvSpPr/>
          <p:nvPr/>
        </p:nvSpPr>
        <p:spPr>
          <a:xfrm>
            <a:off x="6400800" y="404164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200" dirty="0"/>
          </a:p>
        </p:txBody>
      </p:sp>
      <p:sp>
        <p:nvSpPr>
          <p:cNvPr id="68" name="Text 66"/>
          <p:cNvSpPr/>
          <p:nvPr/>
        </p:nvSpPr>
        <p:spPr>
          <a:xfrm>
            <a:off x="6766560" y="4041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p068</a:t>
            </a:r>
            <a:endParaRPr lang="en-US" sz="1300" dirty="0"/>
          </a:p>
        </p:txBody>
      </p:sp>
      <p:sp>
        <p:nvSpPr>
          <p:cNvPr id="69" name="Text 67"/>
          <p:cNvSpPr/>
          <p:nvPr/>
        </p:nvSpPr>
        <p:spPr>
          <a:xfrm>
            <a:off x="7680960" y="4041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0.52</a:t>
            </a:r>
            <a:endParaRPr lang="en-US" sz="11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Submit · 提交格式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73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submission_player.csv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欄位改成 top_1~top_5,且要交滿 800 列 (400 public + 400 private)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4572000" cy="31089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173736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submission_player.csv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2103120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question_id,top_1,top_2,top_3,top_4,top_5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432304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pub_000000,pub_p_042,pub_p_157,pub_p_089,pub_p_233,pub_p_011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2761488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pub_000001,pub_p_008,pub_p_120,pub_p_056,pub_p_231,pub_p_299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0080" y="3090672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priv_000000,priv_p_177,priv_p_013,priv_p_305,priv_p_042,priv_p_199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0080" y="3419856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priv_000001,priv_p_267,priv_p_104,priv_p_050,priv_p_189,priv_p_022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0080" y="3749040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0080" y="4078224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priv_000399,priv_p_100,priv_p_222,priv_p_016,priv_p_388,priv_p_045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212080" y="1691640"/>
            <a:ext cx="34747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5349240" y="185623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5349240" y="18562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806440" y="176479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每列剛好 top_1~top_5 五欄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806440" y="2039112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五個 player_id 不能重複,且不能跨池混用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212080" y="2468880"/>
            <a:ext cx="34747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5349240" y="263347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5349240" y="26334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806440" y="254203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各佔一欄,不是空格分隔字串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806440" y="2816352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CSV 逗號分隔即可,不用自己處理空格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212080" y="3246120"/>
            <a:ext cx="34747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5349240" y="34107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5349240" y="34107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806440" y="331927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排序:top_1 最相似,依序遞減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806440" y="3593592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Top-1 拿 1.0 分,放錯就只拿 0.368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5212080" y="4023360"/>
            <a:ext cx="347472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5349240" y="418795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5349240" y="41879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5806440" y="4096512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字串與 candidates 一致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5806440" y="4370832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完整匹配 candidates 裡帶前綴的 player_id (pub_p_ / priv_p_)</a:t>
            </a:r>
            <a:endParaRPr lang="en-US" sz="10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Pitfalls · 常見坑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74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 ID 三個踩雷點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這三件事每年都有隊伍卡半天找不到原因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640080" cy="9144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9164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1280160" y="1801368"/>
            <a:ext cx="7223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L2 Normalize 漏掉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280160" y="2103120"/>
            <a:ext cx="7223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Embedding 範數爆炸,cosine 跟距離都變隨機。forward 末端一定要 normalize;baseline 在 centroid 與 query 取平均後其實沒有重新 normalize,想更嚴謹可以自己補這一步。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7200" y="2724912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457200" y="2724912"/>
            <a:ext cx="640080" cy="9144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57200" y="2724912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1280160" y="2834640"/>
            <a:ext cx="7223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Triplet Collapse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280160" y="3136392"/>
            <a:ext cx="7223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所有嵌入跑到同一點,loss=0 但毫無辨識力。先固定 margin=0.5、從小 lr (1e-4) 開始試,monitor positive distance 是否在降。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3758184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457200" y="3758184"/>
            <a:ext cx="640080" cy="9144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457200" y="3758184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1280160" y="3867912"/>
            <a:ext cx="7223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Centroid 樣本不足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280160" y="4169664"/>
            <a:ext cx="7223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新玩家若樣本太少,centroid 雜亂。Baseline 用 100 局是經驗值;自己改少於 50 局要驗證辨識率。</a:t>
            </a:r>
            <a:endParaRPr lang="en-US" sz="11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Recap · 本集重點回顧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75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本集重點回顧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五句話,帶走這一集最重要的內容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85800" y="1874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關鍵數字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286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分數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248716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~0.2845 (Public,無預訓練)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8803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 Epochs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5 (STEPS_PER_EPOCH=15,000)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4747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Learning Rate / Margin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1e-4 / 0.5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特徵磁碟需求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85800" y="42702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~15GB (~100 萬個 gzip 小檔)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78308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663440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66360" y="17373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五階段 pipeline:CSV 讀取 → 特徵抽取 → Triplet 訓練 → Centroid 建立 → Top-5 推論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63440" y="24963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663440" y="24963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166360" y="245059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特徵是 (17,19,19) 張量,8 自己 + 8 對手 + 1 顏色,history_length=8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209544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66344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166360" y="316382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訓練資料改跟 Rank 共用 training/train_*.csv,依 player_id 篩 ≥2 局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663440" y="3922776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663440" y="3922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166360" y="387705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下一步:把 baseline 跑通拿到 ~0.2845,再進 EP5 學進階技巧</a:t>
            </a:r>
            <a:endParaRPr lang="en-US" sz="14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76 / 96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57200" y="640080"/>
            <a:ext cx="1463040" cy="329184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FINAL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進階技巧與常見陷阱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57200" y="1965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 baseline 到競爭性分數的關鍵改進方向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743200"/>
            <a:ext cx="8229600" cy="0"/>
          </a:xfrm>
          <a:prstGeom prst="line">
            <a:avLst/>
          </a:prstGeom>
          <a:noFill/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457200" y="30175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在那之前 ──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34290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把 Player ID baseline 跑通,拿到 ~0.2845 分 (Public)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7947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確認 L2 normalize 在三個位置都有做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7200" y="4160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 試試把 MARGIN 從 0.5 調小,看看收斂速度與最終分數的變化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" y="4526280"/>
            <a:ext cx="8229600" cy="0"/>
          </a:xfrm>
          <a:prstGeom prst="line">
            <a:avLst/>
          </a:prstGeom>
          <a:noFill/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57200" y="46177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EP5 見 · 衝刺競爭分數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0" y="461772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NDHU AI Lab · 顏士淨</a:t>
            </a:r>
            <a:endParaRPr lang="en-US" sz="12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960120"/>
            <a:ext cx="822960" cy="82296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685800" y="96012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68580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685800" y="109728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685800" y="123444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96012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685800" y="137160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109728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685800" y="150876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123444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685800" y="164592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137160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685800" y="178308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150876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749808" y="102412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1161288" y="116128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886968" y="143560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1783080" y="960120"/>
            <a:ext cx="822960" cy="82296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1783080" y="96012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178308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1783080" y="109728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192024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1783080" y="123444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205740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1783080" y="137160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219456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1783080" y="150876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233172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9"/>
          <p:cNvSpPr/>
          <p:nvPr/>
        </p:nvSpPr>
        <p:spPr>
          <a:xfrm>
            <a:off x="1783080" y="164592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246888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1783080" y="178308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Shape 32"/>
          <p:cNvSpPr/>
          <p:nvPr/>
        </p:nvSpPr>
        <p:spPr>
          <a:xfrm>
            <a:off x="260604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1847088" y="143560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4"/>
          <p:cNvSpPr/>
          <p:nvPr/>
        </p:nvSpPr>
        <p:spPr>
          <a:xfrm>
            <a:off x="1984248" y="102412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2258568" y="129844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36"/>
          <p:cNvSpPr/>
          <p:nvPr/>
        </p:nvSpPr>
        <p:spPr>
          <a:xfrm>
            <a:off x="2880360" y="960120"/>
            <a:ext cx="822960" cy="82296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37"/>
          <p:cNvSpPr/>
          <p:nvPr/>
        </p:nvSpPr>
        <p:spPr>
          <a:xfrm>
            <a:off x="2880360" y="96012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Shape 38"/>
          <p:cNvSpPr/>
          <p:nvPr/>
        </p:nvSpPr>
        <p:spPr>
          <a:xfrm>
            <a:off x="288036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2880360" y="109728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Shape 40"/>
          <p:cNvSpPr/>
          <p:nvPr/>
        </p:nvSpPr>
        <p:spPr>
          <a:xfrm>
            <a:off x="301752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Shape 41"/>
          <p:cNvSpPr/>
          <p:nvPr/>
        </p:nvSpPr>
        <p:spPr>
          <a:xfrm>
            <a:off x="2880360" y="123444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Shape 42"/>
          <p:cNvSpPr/>
          <p:nvPr/>
        </p:nvSpPr>
        <p:spPr>
          <a:xfrm>
            <a:off x="315468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Shape 43"/>
          <p:cNvSpPr/>
          <p:nvPr/>
        </p:nvSpPr>
        <p:spPr>
          <a:xfrm>
            <a:off x="2880360" y="137160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Shape 44"/>
          <p:cNvSpPr/>
          <p:nvPr/>
        </p:nvSpPr>
        <p:spPr>
          <a:xfrm>
            <a:off x="329184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Shape 45"/>
          <p:cNvSpPr/>
          <p:nvPr/>
        </p:nvSpPr>
        <p:spPr>
          <a:xfrm>
            <a:off x="2880360" y="150876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Shape 46"/>
          <p:cNvSpPr/>
          <p:nvPr/>
        </p:nvSpPr>
        <p:spPr>
          <a:xfrm>
            <a:off x="342900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Shape 47"/>
          <p:cNvSpPr/>
          <p:nvPr/>
        </p:nvSpPr>
        <p:spPr>
          <a:xfrm>
            <a:off x="2880360" y="164592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Shape 48"/>
          <p:cNvSpPr/>
          <p:nvPr/>
        </p:nvSpPr>
        <p:spPr>
          <a:xfrm>
            <a:off x="356616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Shape 49"/>
          <p:cNvSpPr/>
          <p:nvPr/>
        </p:nvSpPr>
        <p:spPr>
          <a:xfrm>
            <a:off x="2880360" y="178308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Shape 50"/>
          <p:cNvSpPr/>
          <p:nvPr/>
        </p:nvSpPr>
        <p:spPr>
          <a:xfrm>
            <a:off x="3703320" y="96012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Shape 51"/>
          <p:cNvSpPr/>
          <p:nvPr/>
        </p:nvSpPr>
        <p:spPr>
          <a:xfrm>
            <a:off x="3355848" y="143560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Shape 52"/>
          <p:cNvSpPr/>
          <p:nvPr/>
        </p:nvSpPr>
        <p:spPr>
          <a:xfrm>
            <a:off x="2944368" y="129844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Shape 53"/>
          <p:cNvSpPr/>
          <p:nvPr/>
        </p:nvSpPr>
        <p:spPr>
          <a:xfrm>
            <a:off x="3218688" y="102412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Shape 54"/>
          <p:cNvSpPr/>
          <p:nvPr/>
        </p:nvSpPr>
        <p:spPr>
          <a:xfrm>
            <a:off x="685800" y="2514600"/>
            <a:ext cx="822960" cy="82296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Shape 55"/>
          <p:cNvSpPr/>
          <p:nvPr/>
        </p:nvSpPr>
        <p:spPr>
          <a:xfrm>
            <a:off x="685800" y="251460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Shape 56"/>
          <p:cNvSpPr/>
          <p:nvPr/>
        </p:nvSpPr>
        <p:spPr>
          <a:xfrm>
            <a:off x="68580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Shape 57"/>
          <p:cNvSpPr/>
          <p:nvPr/>
        </p:nvSpPr>
        <p:spPr>
          <a:xfrm>
            <a:off x="685800" y="265176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Shape 58"/>
          <p:cNvSpPr/>
          <p:nvPr/>
        </p:nvSpPr>
        <p:spPr>
          <a:xfrm>
            <a:off x="82296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" name="Shape 59"/>
          <p:cNvSpPr/>
          <p:nvPr/>
        </p:nvSpPr>
        <p:spPr>
          <a:xfrm>
            <a:off x="685800" y="278892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Shape 60"/>
          <p:cNvSpPr/>
          <p:nvPr/>
        </p:nvSpPr>
        <p:spPr>
          <a:xfrm>
            <a:off x="96012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Shape 61"/>
          <p:cNvSpPr/>
          <p:nvPr/>
        </p:nvSpPr>
        <p:spPr>
          <a:xfrm>
            <a:off x="685800" y="292608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" name="Shape 62"/>
          <p:cNvSpPr/>
          <p:nvPr/>
        </p:nvSpPr>
        <p:spPr>
          <a:xfrm>
            <a:off x="109728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5" name="Shape 63"/>
          <p:cNvSpPr/>
          <p:nvPr/>
        </p:nvSpPr>
        <p:spPr>
          <a:xfrm>
            <a:off x="685800" y="306324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Shape 64"/>
          <p:cNvSpPr/>
          <p:nvPr/>
        </p:nvSpPr>
        <p:spPr>
          <a:xfrm>
            <a:off x="123444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Shape 65"/>
          <p:cNvSpPr/>
          <p:nvPr/>
        </p:nvSpPr>
        <p:spPr>
          <a:xfrm>
            <a:off x="685800" y="320040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" name="Shape 66"/>
          <p:cNvSpPr/>
          <p:nvPr/>
        </p:nvSpPr>
        <p:spPr>
          <a:xfrm>
            <a:off x="137160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" name="Shape 67"/>
          <p:cNvSpPr/>
          <p:nvPr/>
        </p:nvSpPr>
        <p:spPr>
          <a:xfrm>
            <a:off x="685800" y="333756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" name="Shape 68"/>
          <p:cNvSpPr/>
          <p:nvPr/>
        </p:nvSpPr>
        <p:spPr>
          <a:xfrm>
            <a:off x="150876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" name="Shape 69"/>
          <p:cNvSpPr/>
          <p:nvPr/>
        </p:nvSpPr>
        <p:spPr>
          <a:xfrm>
            <a:off x="1161288" y="257860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2" name="Shape 70"/>
          <p:cNvSpPr/>
          <p:nvPr/>
        </p:nvSpPr>
        <p:spPr>
          <a:xfrm>
            <a:off x="1024128" y="299008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3" name="Shape 71"/>
          <p:cNvSpPr/>
          <p:nvPr/>
        </p:nvSpPr>
        <p:spPr>
          <a:xfrm>
            <a:off x="749808" y="271576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4" name="Shape 72"/>
          <p:cNvSpPr/>
          <p:nvPr/>
        </p:nvSpPr>
        <p:spPr>
          <a:xfrm>
            <a:off x="1783080" y="2514600"/>
            <a:ext cx="822960" cy="82296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5" name="Shape 73"/>
          <p:cNvSpPr/>
          <p:nvPr/>
        </p:nvSpPr>
        <p:spPr>
          <a:xfrm>
            <a:off x="1783080" y="251460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6" name="Shape 74"/>
          <p:cNvSpPr/>
          <p:nvPr/>
        </p:nvSpPr>
        <p:spPr>
          <a:xfrm>
            <a:off x="178308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7" name="Shape 75"/>
          <p:cNvSpPr/>
          <p:nvPr/>
        </p:nvSpPr>
        <p:spPr>
          <a:xfrm>
            <a:off x="1783080" y="265176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Shape 76"/>
          <p:cNvSpPr/>
          <p:nvPr/>
        </p:nvSpPr>
        <p:spPr>
          <a:xfrm>
            <a:off x="192024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9" name="Shape 77"/>
          <p:cNvSpPr/>
          <p:nvPr/>
        </p:nvSpPr>
        <p:spPr>
          <a:xfrm>
            <a:off x="1783080" y="278892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0" name="Shape 78"/>
          <p:cNvSpPr/>
          <p:nvPr/>
        </p:nvSpPr>
        <p:spPr>
          <a:xfrm>
            <a:off x="205740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1" name="Shape 79"/>
          <p:cNvSpPr/>
          <p:nvPr/>
        </p:nvSpPr>
        <p:spPr>
          <a:xfrm>
            <a:off x="1783080" y="292608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2" name="Shape 80"/>
          <p:cNvSpPr/>
          <p:nvPr/>
        </p:nvSpPr>
        <p:spPr>
          <a:xfrm>
            <a:off x="219456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3" name="Shape 81"/>
          <p:cNvSpPr/>
          <p:nvPr/>
        </p:nvSpPr>
        <p:spPr>
          <a:xfrm>
            <a:off x="1783080" y="306324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4" name="Shape 82"/>
          <p:cNvSpPr/>
          <p:nvPr/>
        </p:nvSpPr>
        <p:spPr>
          <a:xfrm>
            <a:off x="233172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5" name="Shape 83"/>
          <p:cNvSpPr/>
          <p:nvPr/>
        </p:nvSpPr>
        <p:spPr>
          <a:xfrm>
            <a:off x="1783080" y="320040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6" name="Shape 84"/>
          <p:cNvSpPr/>
          <p:nvPr/>
        </p:nvSpPr>
        <p:spPr>
          <a:xfrm>
            <a:off x="246888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7" name="Shape 85"/>
          <p:cNvSpPr/>
          <p:nvPr/>
        </p:nvSpPr>
        <p:spPr>
          <a:xfrm>
            <a:off x="1783080" y="333756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8" name="Shape 86"/>
          <p:cNvSpPr/>
          <p:nvPr/>
        </p:nvSpPr>
        <p:spPr>
          <a:xfrm>
            <a:off x="260604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9" name="Shape 87"/>
          <p:cNvSpPr/>
          <p:nvPr/>
        </p:nvSpPr>
        <p:spPr>
          <a:xfrm>
            <a:off x="2258568" y="257860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0" name="Shape 88"/>
          <p:cNvSpPr/>
          <p:nvPr/>
        </p:nvSpPr>
        <p:spPr>
          <a:xfrm>
            <a:off x="1847088" y="271576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1" name="Shape 89"/>
          <p:cNvSpPr/>
          <p:nvPr/>
        </p:nvSpPr>
        <p:spPr>
          <a:xfrm>
            <a:off x="2121408" y="299008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2" name="Shape 90"/>
          <p:cNvSpPr/>
          <p:nvPr/>
        </p:nvSpPr>
        <p:spPr>
          <a:xfrm>
            <a:off x="2880360" y="2514600"/>
            <a:ext cx="822960" cy="82296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3" name="Shape 91"/>
          <p:cNvSpPr/>
          <p:nvPr/>
        </p:nvSpPr>
        <p:spPr>
          <a:xfrm>
            <a:off x="2880360" y="251460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4" name="Shape 92"/>
          <p:cNvSpPr/>
          <p:nvPr/>
        </p:nvSpPr>
        <p:spPr>
          <a:xfrm>
            <a:off x="288036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5" name="Shape 93"/>
          <p:cNvSpPr/>
          <p:nvPr/>
        </p:nvSpPr>
        <p:spPr>
          <a:xfrm>
            <a:off x="2880360" y="265176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" name="Shape 94"/>
          <p:cNvSpPr/>
          <p:nvPr/>
        </p:nvSpPr>
        <p:spPr>
          <a:xfrm>
            <a:off x="301752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7" name="Shape 95"/>
          <p:cNvSpPr/>
          <p:nvPr/>
        </p:nvSpPr>
        <p:spPr>
          <a:xfrm>
            <a:off x="2880360" y="278892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8" name="Shape 96"/>
          <p:cNvSpPr/>
          <p:nvPr/>
        </p:nvSpPr>
        <p:spPr>
          <a:xfrm>
            <a:off x="315468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9" name="Shape 97"/>
          <p:cNvSpPr/>
          <p:nvPr/>
        </p:nvSpPr>
        <p:spPr>
          <a:xfrm>
            <a:off x="2880360" y="292608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0" name="Shape 98"/>
          <p:cNvSpPr/>
          <p:nvPr/>
        </p:nvSpPr>
        <p:spPr>
          <a:xfrm>
            <a:off x="329184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1" name="Shape 99"/>
          <p:cNvSpPr/>
          <p:nvPr/>
        </p:nvSpPr>
        <p:spPr>
          <a:xfrm>
            <a:off x="2880360" y="306324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2" name="Shape 100"/>
          <p:cNvSpPr/>
          <p:nvPr/>
        </p:nvSpPr>
        <p:spPr>
          <a:xfrm>
            <a:off x="342900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3" name="Shape 101"/>
          <p:cNvSpPr/>
          <p:nvPr/>
        </p:nvSpPr>
        <p:spPr>
          <a:xfrm>
            <a:off x="2880360" y="320040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4" name="Shape 102"/>
          <p:cNvSpPr/>
          <p:nvPr/>
        </p:nvSpPr>
        <p:spPr>
          <a:xfrm>
            <a:off x="356616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5" name="Shape 103"/>
          <p:cNvSpPr/>
          <p:nvPr/>
        </p:nvSpPr>
        <p:spPr>
          <a:xfrm>
            <a:off x="2880360" y="3337560"/>
            <a:ext cx="82296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6" name="Shape 104"/>
          <p:cNvSpPr/>
          <p:nvPr/>
        </p:nvSpPr>
        <p:spPr>
          <a:xfrm>
            <a:off x="3703320" y="2514600"/>
            <a:ext cx="0" cy="82296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7" name="Shape 105"/>
          <p:cNvSpPr/>
          <p:nvPr/>
        </p:nvSpPr>
        <p:spPr>
          <a:xfrm>
            <a:off x="3355848" y="299008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8" name="Shape 106"/>
          <p:cNvSpPr/>
          <p:nvPr/>
        </p:nvSpPr>
        <p:spPr>
          <a:xfrm>
            <a:off x="3218688" y="257860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9" name="Shape 107"/>
          <p:cNvSpPr/>
          <p:nvPr/>
        </p:nvSpPr>
        <p:spPr>
          <a:xfrm>
            <a:off x="2944368" y="285292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0" name="Shape 108"/>
          <p:cNvSpPr/>
          <p:nvPr/>
        </p:nvSpPr>
        <p:spPr>
          <a:xfrm>
            <a:off x="4572000" y="960120"/>
            <a:ext cx="1554480" cy="329184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1" name="Text 109"/>
          <p:cNvSpPr/>
          <p:nvPr/>
        </p:nvSpPr>
        <p:spPr>
          <a:xfrm>
            <a:off x="4572000" y="96012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FINAL · EP5</a:t>
            </a:r>
            <a:endParaRPr lang="en-US" sz="1200" dirty="0"/>
          </a:p>
        </p:txBody>
      </p:sp>
      <p:sp>
        <p:nvSpPr>
          <p:cNvPr id="112" name="Text 110"/>
          <p:cNvSpPr/>
          <p:nvPr/>
        </p:nvSpPr>
        <p:spPr>
          <a:xfrm>
            <a:off x="4572000" y="141732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進階技巧</a:t>
            </a:r>
            <a:endParaRPr lang="en-US" sz="4000" dirty="0"/>
          </a:p>
        </p:txBody>
      </p:sp>
      <p:sp>
        <p:nvSpPr>
          <p:cNvPr id="113" name="Text 111"/>
          <p:cNvSpPr/>
          <p:nvPr/>
        </p:nvSpPr>
        <p:spPr>
          <a:xfrm>
            <a:off x="4572000" y="210312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與常見陷阱</a:t>
            </a:r>
            <a:endParaRPr lang="en-US" sz="3200" dirty="0"/>
          </a:p>
        </p:txBody>
      </p:sp>
      <p:sp>
        <p:nvSpPr>
          <p:cNvPr id="114" name="Shape 112"/>
          <p:cNvSpPr/>
          <p:nvPr/>
        </p:nvSpPr>
        <p:spPr>
          <a:xfrm>
            <a:off x="4572000" y="2788920"/>
            <a:ext cx="548640" cy="0"/>
          </a:xfrm>
          <a:prstGeom prst="line">
            <a:avLst/>
          </a:prstGeom>
          <a:noFill/>
          <a:ln w="381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5" name="Text 113"/>
          <p:cNvSpPr/>
          <p:nvPr/>
        </p:nvSpPr>
        <p:spPr>
          <a:xfrm>
            <a:off x="4572000" y="28803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 baseline 推到競爭性分數的關鍵改進方向</a:t>
            </a:r>
            <a:endParaRPr lang="en-US" sz="1300" dirty="0"/>
          </a:p>
        </p:txBody>
      </p:sp>
      <p:sp>
        <p:nvSpPr>
          <p:cNvPr id="116" name="Text 114"/>
          <p:cNvSpPr/>
          <p:nvPr/>
        </p:nvSpPr>
        <p:spPr>
          <a:xfrm>
            <a:off x="4572000" y="3749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適用範圍  </a:t>
            </a:r>
            <a:r>
              <a:rPr lang="en-US" sz="13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+ Player 雙子題</a:t>
            </a:r>
            <a:endParaRPr lang="en-US" sz="1300" dirty="0"/>
          </a:p>
        </p:txBody>
      </p:sp>
      <p:sp>
        <p:nvSpPr>
          <p:cNvPr id="117" name="Text 115"/>
          <p:cNvSpPr/>
          <p:nvPr/>
        </p:nvSpPr>
        <p:spPr>
          <a:xfrm>
            <a:off x="4572000" y="406908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講者  </a:t>
            </a:r>
            <a:r>
              <a:rPr lang="en-US" sz="13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顏士淨 教授  ·  NDHU AI Lab</a:t>
            </a:r>
            <a:endParaRPr lang="en-US" sz="13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Outcomes · 本集學到什麼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78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本集學完,你會掌握四件事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約 16 分鐘 · 衝刺競賽分數的最後一哩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9202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9202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943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對稱性擴充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943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5943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D4 對稱群,8 倍訓練資料零成本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5146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25146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26517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39776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39776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26517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Set &amp; Ensemble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26517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26517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聚合與集成,平均、注意力、Transformer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45720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7091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60350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0350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7091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訓練穩定化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47091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47091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Mixup / Label Smooth / EMA / Hard Mining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629400" y="1645920"/>
            <a:ext cx="20116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66294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6766560" y="164592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800" dirty="0"/>
          </a:p>
        </p:txBody>
      </p:sp>
      <p:sp>
        <p:nvSpPr>
          <p:cNvPr id="35" name="Shape 33"/>
          <p:cNvSpPr/>
          <p:nvPr/>
        </p:nvSpPr>
        <p:spPr>
          <a:xfrm>
            <a:off x="8092440" y="1737360"/>
            <a:ext cx="320040" cy="32004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8092440" y="1737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766560" y="242316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提交策略</a:t>
            </a:r>
            <a:endParaRPr lang="en-US" sz="1500" dirty="0"/>
          </a:p>
        </p:txBody>
      </p:sp>
      <p:sp>
        <p:nvSpPr>
          <p:cNvPr id="38" name="Shape 36"/>
          <p:cNvSpPr/>
          <p:nvPr/>
        </p:nvSpPr>
        <p:spPr>
          <a:xfrm>
            <a:off x="6766560" y="297180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6766560" y="310896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Public vs Private、檢查清單、推論加速</a:t>
            </a:r>
            <a:endParaRPr lang="en-US" sz="11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Overview · 改進空間總覽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79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改進方向地圖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兩個子題各自的改進清單;後面挑重點細講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74320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2743200" cy="5029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9164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Prediction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23317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加入氣 / 提子通道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" y="27889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Self-Attention head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32461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Ordinal loss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" y="37033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Label smoothing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" y="41605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Model averaging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383280" y="1691640"/>
            <a:ext cx="274320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3383280" y="1691640"/>
            <a:ext cx="2743200" cy="50292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3383280" y="169164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 Identification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566160" y="23317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Hard Negative Mining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566160" y="27889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ArcFace / CosFace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566160" y="32461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Set Transformer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566160" y="37033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Centroid median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566160" y="41605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Batch 從隨機 100 提升到結構化 P×K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309360" y="1691640"/>
            <a:ext cx="237744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6309360" y="17830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共通技巧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492240" y="22860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對稱擴充 ×8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492240" y="27432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TTA 推論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492240" y="32004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EMA 權重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492240" y="36576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Snapshot 集成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492240" y="41148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Mixup 正則化</a:t>
            </a:r>
            <a:endParaRPr lang="en-US" sz="12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現版 Baseline 現況一覽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80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先對齊現況,再談怎麼改進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後面每一頁講的提升百分比,都是相對這兩個現版分數而言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85800" y="1874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Prediction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286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(Public)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248716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~0.4631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8803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訓練設定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AdamW,lr=1e-3,5 epoch,無 scheduler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4747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 Identification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(Public) ~0.2845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訓練設定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85800" y="42702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AdamW,lr=1e-4,margin=0.5,5 epoch,無 scheduler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78308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663440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66360" y="17373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兩個子題都只有 5 個訓練 epoch,技巧多半假設訓練時間很短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63440" y="24963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663440" y="24963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166360" y="245059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測試題局數是 5~20 局不定,不再是固定 20 局,舊教材要更新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209544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66344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166360" y="316382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兩個子題目前都沒用 pretrained 權重,這是現成的改進方向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663440" y="3922776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663440" y="3922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166360" y="387705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後面每頁講的提升百分比,都是相對這兩個現版 baseline 而言</a:t>
            </a:r>
            <a:endParaRPr lang="en-US" sz="14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Augment · 對稱性擴充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81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D4 對稱 · 訓練資料 ×8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圍棋盤的天然對稱性 — 零成本的資料擴充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1828800"/>
            <a:ext cx="914400" cy="91440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64008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640080" y="19812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79248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640080" y="21336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94488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640080" y="22860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109728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640080" y="24384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124968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640080" y="25908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140208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640080" y="27432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155448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719328" y="190804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1176528" y="206044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871728" y="236524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594360" y="276148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原圖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1691640" y="1828800"/>
            <a:ext cx="914400" cy="91440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1691640" y="18288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169164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1691640" y="19812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9"/>
          <p:cNvSpPr/>
          <p:nvPr/>
        </p:nvSpPr>
        <p:spPr>
          <a:xfrm>
            <a:off x="184404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1691640" y="21336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199644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Shape 32"/>
          <p:cNvSpPr/>
          <p:nvPr/>
        </p:nvSpPr>
        <p:spPr>
          <a:xfrm>
            <a:off x="1691640" y="22860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214884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4"/>
          <p:cNvSpPr/>
          <p:nvPr/>
        </p:nvSpPr>
        <p:spPr>
          <a:xfrm>
            <a:off x="1691640" y="24384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230124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36"/>
          <p:cNvSpPr/>
          <p:nvPr/>
        </p:nvSpPr>
        <p:spPr>
          <a:xfrm>
            <a:off x="1691640" y="25908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37"/>
          <p:cNvSpPr/>
          <p:nvPr/>
        </p:nvSpPr>
        <p:spPr>
          <a:xfrm>
            <a:off x="245364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Shape 38"/>
          <p:cNvSpPr/>
          <p:nvPr/>
        </p:nvSpPr>
        <p:spPr>
          <a:xfrm>
            <a:off x="1691640" y="27432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260604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Shape 40"/>
          <p:cNvSpPr/>
          <p:nvPr/>
        </p:nvSpPr>
        <p:spPr>
          <a:xfrm>
            <a:off x="1770888" y="236524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Shape 41"/>
          <p:cNvSpPr/>
          <p:nvPr/>
        </p:nvSpPr>
        <p:spPr>
          <a:xfrm>
            <a:off x="1923288" y="190804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Shape 42"/>
          <p:cNvSpPr/>
          <p:nvPr/>
        </p:nvSpPr>
        <p:spPr>
          <a:xfrm>
            <a:off x="2228088" y="221284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Text 43"/>
          <p:cNvSpPr/>
          <p:nvPr/>
        </p:nvSpPr>
        <p:spPr>
          <a:xfrm>
            <a:off x="1645920" y="276148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rot 90°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2743200" y="1828800"/>
            <a:ext cx="914400" cy="91440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Shape 45"/>
          <p:cNvSpPr/>
          <p:nvPr/>
        </p:nvSpPr>
        <p:spPr>
          <a:xfrm>
            <a:off x="2743200" y="18288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Shape 46"/>
          <p:cNvSpPr/>
          <p:nvPr/>
        </p:nvSpPr>
        <p:spPr>
          <a:xfrm>
            <a:off x="274320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Shape 47"/>
          <p:cNvSpPr/>
          <p:nvPr/>
        </p:nvSpPr>
        <p:spPr>
          <a:xfrm>
            <a:off x="2743200" y="19812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Shape 48"/>
          <p:cNvSpPr/>
          <p:nvPr/>
        </p:nvSpPr>
        <p:spPr>
          <a:xfrm>
            <a:off x="289560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Shape 49"/>
          <p:cNvSpPr/>
          <p:nvPr/>
        </p:nvSpPr>
        <p:spPr>
          <a:xfrm>
            <a:off x="2743200" y="21336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Shape 50"/>
          <p:cNvSpPr/>
          <p:nvPr/>
        </p:nvSpPr>
        <p:spPr>
          <a:xfrm>
            <a:off x="304800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Shape 51"/>
          <p:cNvSpPr/>
          <p:nvPr/>
        </p:nvSpPr>
        <p:spPr>
          <a:xfrm>
            <a:off x="2743200" y="22860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Shape 52"/>
          <p:cNvSpPr/>
          <p:nvPr/>
        </p:nvSpPr>
        <p:spPr>
          <a:xfrm>
            <a:off x="320040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Shape 53"/>
          <p:cNvSpPr/>
          <p:nvPr/>
        </p:nvSpPr>
        <p:spPr>
          <a:xfrm>
            <a:off x="2743200" y="24384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Shape 54"/>
          <p:cNvSpPr/>
          <p:nvPr/>
        </p:nvSpPr>
        <p:spPr>
          <a:xfrm>
            <a:off x="335280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Shape 55"/>
          <p:cNvSpPr/>
          <p:nvPr/>
        </p:nvSpPr>
        <p:spPr>
          <a:xfrm>
            <a:off x="2743200" y="25908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Shape 56"/>
          <p:cNvSpPr/>
          <p:nvPr/>
        </p:nvSpPr>
        <p:spPr>
          <a:xfrm>
            <a:off x="350520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Shape 57"/>
          <p:cNvSpPr/>
          <p:nvPr/>
        </p:nvSpPr>
        <p:spPr>
          <a:xfrm>
            <a:off x="2743200" y="27432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Shape 58"/>
          <p:cNvSpPr/>
          <p:nvPr/>
        </p:nvSpPr>
        <p:spPr>
          <a:xfrm>
            <a:off x="365760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" name="Shape 59"/>
          <p:cNvSpPr/>
          <p:nvPr/>
        </p:nvSpPr>
        <p:spPr>
          <a:xfrm>
            <a:off x="3279648" y="236524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Shape 60"/>
          <p:cNvSpPr/>
          <p:nvPr/>
        </p:nvSpPr>
        <p:spPr>
          <a:xfrm>
            <a:off x="2822448" y="221284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Shape 61"/>
          <p:cNvSpPr/>
          <p:nvPr/>
        </p:nvSpPr>
        <p:spPr>
          <a:xfrm>
            <a:off x="3127248" y="190804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" name="Text 62"/>
          <p:cNvSpPr/>
          <p:nvPr/>
        </p:nvSpPr>
        <p:spPr>
          <a:xfrm>
            <a:off x="2697480" y="276148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rot 180°</a:t>
            </a:r>
            <a:endParaRPr lang="en-US" sz="900" dirty="0"/>
          </a:p>
        </p:txBody>
      </p:sp>
      <p:sp>
        <p:nvSpPr>
          <p:cNvPr id="65" name="Shape 63"/>
          <p:cNvSpPr/>
          <p:nvPr/>
        </p:nvSpPr>
        <p:spPr>
          <a:xfrm>
            <a:off x="3794760" y="1828800"/>
            <a:ext cx="914400" cy="91440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Shape 64"/>
          <p:cNvSpPr/>
          <p:nvPr/>
        </p:nvSpPr>
        <p:spPr>
          <a:xfrm>
            <a:off x="3794760" y="18288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Shape 65"/>
          <p:cNvSpPr/>
          <p:nvPr/>
        </p:nvSpPr>
        <p:spPr>
          <a:xfrm>
            <a:off x="379476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" name="Shape 66"/>
          <p:cNvSpPr/>
          <p:nvPr/>
        </p:nvSpPr>
        <p:spPr>
          <a:xfrm>
            <a:off x="3794760" y="19812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" name="Shape 67"/>
          <p:cNvSpPr/>
          <p:nvPr/>
        </p:nvSpPr>
        <p:spPr>
          <a:xfrm>
            <a:off x="394716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" name="Shape 68"/>
          <p:cNvSpPr/>
          <p:nvPr/>
        </p:nvSpPr>
        <p:spPr>
          <a:xfrm>
            <a:off x="3794760" y="21336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" name="Shape 69"/>
          <p:cNvSpPr/>
          <p:nvPr/>
        </p:nvSpPr>
        <p:spPr>
          <a:xfrm>
            <a:off x="409956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2" name="Shape 70"/>
          <p:cNvSpPr/>
          <p:nvPr/>
        </p:nvSpPr>
        <p:spPr>
          <a:xfrm>
            <a:off x="3794760" y="22860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3" name="Shape 71"/>
          <p:cNvSpPr/>
          <p:nvPr/>
        </p:nvSpPr>
        <p:spPr>
          <a:xfrm>
            <a:off x="425196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4" name="Shape 72"/>
          <p:cNvSpPr/>
          <p:nvPr/>
        </p:nvSpPr>
        <p:spPr>
          <a:xfrm>
            <a:off x="3794760" y="24384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5" name="Shape 73"/>
          <p:cNvSpPr/>
          <p:nvPr/>
        </p:nvSpPr>
        <p:spPr>
          <a:xfrm>
            <a:off x="440436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6" name="Shape 74"/>
          <p:cNvSpPr/>
          <p:nvPr/>
        </p:nvSpPr>
        <p:spPr>
          <a:xfrm>
            <a:off x="3794760" y="25908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7" name="Shape 75"/>
          <p:cNvSpPr/>
          <p:nvPr/>
        </p:nvSpPr>
        <p:spPr>
          <a:xfrm>
            <a:off x="455676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Shape 76"/>
          <p:cNvSpPr/>
          <p:nvPr/>
        </p:nvSpPr>
        <p:spPr>
          <a:xfrm>
            <a:off x="3794760" y="274320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9" name="Shape 77"/>
          <p:cNvSpPr/>
          <p:nvPr/>
        </p:nvSpPr>
        <p:spPr>
          <a:xfrm>
            <a:off x="4709160" y="182880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0" name="Shape 78"/>
          <p:cNvSpPr/>
          <p:nvPr/>
        </p:nvSpPr>
        <p:spPr>
          <a:xfrm>
            <a:off x="4331208" y="190804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1" name="Shape 79"/>
          <p:cNvSpPr/>
          <p:nvPr/>
        </p:nvSpPr>
        <p:spPr>
          <a:xfrm>
            <a:off x="4178808" y="236524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2" name="Shape 80"/>
          <p:cNvSpPr/>
          <p:nvPr/>
        </p:nvSpPr>
        <p:spPr>
          <a:xfrm>
            <a:off x="3874008" y="206044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3" name="Text 81"/>
          <p:cNvSpPr/>
          <p:nvPr/>
        </p:nvSpPr>
        <p:spPr>
          <a:xfrm>
            <a:off x="3749040" y="276148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rot 270°</a:t>
            </a:r>
            <a:endParaRPr lang="en-US" sz="900" dirty="0"/>
          </a:p>
        </p:txBody>
      </p:sp>
      <p:sp>
        <p:nvSpPr>
          <p:cNvPr id="84" name="Shape 82"/>
          <p:cNvSpPr/>
          <p:nvPr/>
        </p:nvSpPr>
        <p:spPr>
          <a:xfrm>
            <a:off x="640080" y="3154680"/>
            <a:ext cx="914400" cy="91440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5" name="Shape 83"/>
          <p:cNvSpPr/>
          <p:nvPr/>
        </p:nvSpPr>
        <p:spPr>
          <a:xfrm>
            <a:off x="640080" y="31546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6" name="Shape 84"/>
          <p:cNvSpPr/>
          <p:nvPr/>
        </p:nvSpPr>
        <p:spPr>
          <a:xfrm>
            <a:off x="64008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7" name="Shape 85"/>
          <p:cNvSpPr/>
          <p:nvPr/>
        </p:nvSpPr>
        <p:spPr>
          <a:xfrm>
            <a:off x="640080" y="33070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8" name="Shape 86"/>
          <p:cNvSpPr/>
          <p:nvPr/>
        </p:nvSpPr>
        <p:spPr>
          <a:xfrm>
            <a:off x="79248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9" name="Shape 87"/>
          <p:cNvSpPr/>
          <p:nvPr/>
        </p:nvSpPr>
        <p:spPr>
          <a:xfrm>
            <a:off x="640080" y="34594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0" name="Shape 88"/>
          <p:cNvSpPr/>
          <p:nvPr/>
        </p:nvSpPr>
        <p:spPr>
          <a:xfrm>
            <a:off x="94488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1" name="Shape 89"/>
          <p:cNvSpPr/>
          <p:nvPr/>
        </p:nvSpPr>
        <p:spPr>
          <a:xfrm>
            <a:off x="640080" y="36118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2" name="Shape 90"/>
          <p:cNvSpPr/>
          <p:nvPr/>
        </p:nvSpPr>
        <p:spPr>
          <a:xfrm>
            <a:off x="109728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3" name="Shape 91"/>
          <p:cNvSpPr/>
          <p:nvPr/>
        </p:nvSpPr>
        <p:spPr>
          <a:xfrm>
            <a:off x="640080" y="37642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4" name="Shape 92"/>
          <p:cNvSpPr/>
          <p:nvPr/>
        </p:nvSpPr>
        <p:spPr>
          <a:xfrm>
            <a:off x="124968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5" name="Shape 93"/>
          <p:cNvSpPr/>
          <p:nvPr/>
        </p:nvSpPr>
        <p:spPr>
          <a:xfrm>
            <a:off x="640080" y="39166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6" name="Shape 94"/>
          <p:cNvSpPr/>
          <p:nvPr/>
        </p:nvSpPr>
        <p:spPr>
          <a:xfrm>
            <a:off x="140208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7" name="Shape 95"/>
          <p:cNvSpPr/>
          <p:nvPr/>
        </p:nvSpPr>
        <p:spPr>
          <a:xfrm>
            <a:off x="640080" y="40690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8" name="Shape 96"/>
          <p:cNvSpPr/>
          <p:nvPr/>
        </p:nvSpPr>
        <p:spPr>
          <a:xfrm>
            <a:off x="155448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9" name="Shape 97"/>
          <p:cNvSpPr/>
          <p:nvPr/>
        </p:nvSpPr>
        <p:spPr>
          <a:xfrm>
            <a:off x="1176528" y="323392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0" name="Shape 98"/>
          <p:cNvSpPr/>
          <p:nvPr/>
        </p:nvSpPr>
        <p:spPr>
          <a:xfrm>
            <a:off x="719328" y="338632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1" name="Shape 99"/>
          <p:cNvSpPr/>
          <p:nvPr/>
        </p:nvSpPr>
        <p:spPr>
          <a:xfrm>
            <a:off x="1024128" y="369112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2" name="Text 100"/>
          <p:cNvSpPr/>
          <p:nvPr/>
        </p:nvSpPr>
        <p:spPr>
          <a:xfrm>
            <a:off x="594360" y="408736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flip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1691640" y="3154680"/>
            <a:ext cx="914400" cy="91440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4" name="Shape 102"/>
          <p:cNvSpPr/>
          <p:nvPr/>
        </p:nvSpPr>
        <p:spPr>
          <a:xfrm>
            <a:off x="1691640" y="31546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5" name="Shape 103"/>
          <p:cNvSpPr/>
          <p:nvPr/>
        </p:nvSpPr>
        <p:spPr>
          <a:xfrm>
            <a:off x="169164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6" name="Shape 104"/>
          <p:cNvSpPr/>
          <p:nvPr/>
        </p:nvSpPr>
        <p:spPr>
          <a:xfrm>
            <a:off x="1691640" y="33070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7" name="Shape 105"/>
          <p:cNvSpPr/>
          <p:nvPr/>
        </p:nvSpPr>
        <p:spPr>
          <a:xfrm>
            <a:off x="184404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8" name="Shape 106"/>
          <p:cNvSpPr/>
          <p:nvPr/>
        </p:nvSpPr>
        <p:spPr>
          <a:xfrm>
            <a:off x="1691640" y="34594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9" name="Shape 107"/>
          <p:cNvSpPr/>
          <p:nvPr/>
        </p:nvSpPr>
        <p:spPr>
          <a:xfrm>
            <a:off x="199644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0" name="Shape 108"/>
          <p:cNvSpPr/>
          <p:nvPr/>
        </p:nvSpPr>
        <p:spPr>
          <a:xfrm>
            <a:off x="1691640" y="36118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1" name="Shape 109"/>
          <p:cNvSpPr/>
          <p:nvPr/>
        </p:nvSpPr>
        <p:spPr>
          <a:xfrm>
            <a:off x="214884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2" name="Shape 110"/>
          <p:cNvSpPr/>
          <p:nvPr/>
        </p:nvSpPr>
        <p:spPr>
          <a:xfrm>
            <a:off x="1691640" y="37642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3" name="Shape 111"/>
          <p:cNvSpPr/>
          <p:nvPr/>
        </p:nvSpPr>
        <p:spPr>
          <a:xfrm>
            <a:off x="230124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4" name="Shape 112"/>
          <p:cNvSpPr/>
          <p:nvPr/>
        </p:nvSpPr>
        <p:spPr>
          <a:xfrm>
            <a:off x="1691640" y="39166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5" name="Shape 113"/>
          <p:cNvSpPr/>
          <p:nvPr/>
        </p:nvSpPr>
        <p:spPr>
          <a:xfrm>
            <a:off x="245364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6" name="Shape 114"/>
          <p:cNvSpPr/>
          <p:nvPr/>
        </p:nvSpPr>
        <p:spPr>
          <a:xfrm>
            <a:off x="1691640" y="40690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7" name="Shape 115"/>
          <p:cNvSpPr/>
          <p:nvPr/>
        </p:nvSpPr>
        <p:spPr>
          <a:xfrm>
            <a:off x="260604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8" name="Shape 116"/>
          <p:cNvSpPr/>
          <p:nvPr/>
        </p:nvSpPr>
        <p:spPr>
          <a:xfrm>
            <a:off x="2228088" y="369112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9" name="Shape 117"/>
          <p:cNvSpPr/>
          <p:nvPr/>
        </p:nvSpPr>
        <p:spPr>
          <a:xfrm>
            <a:off x="2075688" y="323392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0" name="Shape 118"/>
          <p:cNvSpPr/>
          <p:nvPr/>
        </p:nvSpPr>
        <p:spPr>
          <a:xfrm>
            <a:off x="1770888" y="353872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1" name="Text 119"/>
          <p:cNvSpPr/>
          <p:nvPr/>
        </p:nvSpPr>
        <p:spPr>
          <a:xfrm>
            <a:off x="1645920" y="408736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rot 90° + flip</a:t>
            </a:r>
            <a:endParaRPr lang="en-US" sz="900" dirty="0"/>
          </a:p>
        </p:txBody>
      </p:sp>
      <p:sp>
        <p:nvSpPr>
          <p:cNvPr id="122" name="Shape 120"/>
          <p:cNvSpPr/>
          <p:nvPr/>
        </p:nvSpPr>
        <p:spPr>
          <a:xfrm>
            <a:off x="2743200" y="3154680"/>
            <a:ext cx="914400" cy="91440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3" name="Shape 121"/>
          <p:cNvSpPr/>
          <p:nvPr/>
        </p:nvSpPr>
        <p:spPr>
          <a:xfrm>
            <a:off x="2743200" y="31546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4" name="Shape 122"/>
          <p:cNvSpPr/>
          <p:nvPr/>
        </p:nvSpPr>
        <p:spPr>
          <a:xfrm>
            <a:off x="274320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5" name="Shape 123"/>
          <p:cNvSpPr/>
          <p:nvPr/>
        </p:nvSpPr>
        <p:spPr>
          <a:xfrm>
            <a:off x="2743200" y="33070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6" name="Shape 124"/>
          <p:cNvSpPr/>
          <p:nvPr/>
        </p:nvSpPr>
        <p:spPr>
          <a:xfrm>
            <a:off x="289560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7" name="Shape 125"/>
          <p:cNvSpPr/>
          <p:nvPr/>
        </p:nvSpPr>
        <p:spPr>
          <a:xfrm>
            <a:off x="2743200" y="34594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8" name="Shape 126"/>
          <p:cNvSpPr/>
          <p:nvPr/>
        </p:nvSpPr>
        <p:spPr>
          <a:xfrm>
            <a:off x="304800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9" name="Shape 127"/>
          <p:cNvSpPr/>
          <p:nvPr/>
        </p:nvSpPr>
        <p:spPr>
          <a:xfrm>
            <a:off x="2743200" y="36118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0" name="Shape 128"/>
          <p:cNvSpPr/>
          <p:nvPr/>
        </p:nvSpPr>
        <p:spPr>
          <a:xfrm>
            <a:off x="320040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1" name="Shape 129"/>
          <p:cNvSpPr/>
          <p:nvPr/>
        </p:nvSpPr>
        <p:spPr>
          <a:xfrm>
            <a:off x="2743200" y="37642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2" name="Shape 130"/>
          <p:cNvSpPr/>
          <p:nvPr/>
        </p:nvSpPr>
        <p:spPr>
          <a:xfrm>
            <a:off x="335280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3" name="Shape 131"/>
          <p:cNvSpPr/>
          <p:nvPr/>
        </p:nvSpPr>
        <p:spPr>
          <a:xfrm>
            <a:off x="2743200" y="39166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4" name="Shape 132"/>
          <p:cNvSpPr/>
          <p:nvPr/>
        </p:nvSpPr>
        <p:spPr>
          <a:xfrm>
            <a:off x="350520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5" name="Shape 133"/>
          <p:cNvSpPr/>
          <p:nvPr/>
        </p:nvSpPr>
        <p:spPr>
          <a:xfrm>
            <a:off x="2743200" y="40690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6" name="Shape 134"/>
          <p:cNvSpPr/>
          <p:nvPr/>
        </p:nvSpPr>
        <p:spPr>
          <a:xfrm>
            <a:off x="365760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7" name="Shape 135"/>
          <p:cNvSpPr/>
          <p:nvPr/>
        </p:nvSpPr>
        <p:spPr>
          <a:xfrm>
            <a:off x="2822448" y="369112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8" name="Shape 136"/>
          <p:cNvSpPr/>
          <p:nvPr/>
        </p:nvSpPr>
        <p:spPr>
          <a:xfrm>
            <a:off x="3279648" y="353872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9" name="Shape 137"/>
          <p:cNvSpPr/>
          <p:nvPr/>
        </p:nvSpPr>
        <p:spPr>
          <a:xfrm>
            <a:off x="2974848" y="323392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0" name="Text 138"/>
          <p:cNvSpPr/>
          <p:nvPr/>
        </p:nvSpPr>
        <p:spPr>
          <a:xfrm>
            <a:off x="2697480" y="408736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rot 180° + flip</a:t>
            </a:r>
            <a:endParaRPr lang="en-US" sz="900" dirty="0"/>
          </a:p>
        </p:txBody>
      </p:sp>
      <p:sp>
        <p:nvSpPr>
          <p:cNvPr id="141" name="Shape 139"/>
          <p:cNvSpPr/>
          <p:nvPr/>
        </p:nvSpPr>
        <p:spPr>
          <a:xfrm>
            <a:off x="3794760" y="3154680"/>
            <a:ext cx="914400" cy="91440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2" name="Shape 140"/>
          <p:cNvSpPr/>
          <p:nvPr/>
        </p:nvSpPr>
        <p:spPr>
          <a:xfrm>
            <a:off x="3794760" y="31546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3" name="Shape 141"/>
          <p:cNvSpPr/>
          <p:nvPr/>
        </p:nvSpPr>
        <p:spPr>
          <a:xfrm>
            <a:off x="379476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4" name="Shape 142"/>
          <p:cNvSpPr/>
          <p:nvPr/>
        </p:nvSpPr>
        <p:spPr>
          <a:xfrm>
            <a:off x="3794760" y="33070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5" name="Shape 143"/>
          <p:cNvSpPr/>
          <p:nvPr/>
        </p:nvSpPr>
        <p:spPr>
          <a:xfrm>
            <a:off x="394716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6" name="Shape 144"/>
          <p:cNvSpPr/>
          <p:nvPr/>
        </p:nvSpPr>
        <p:spPr>
          <a:xfrm>
            <a:off x="3794760" y="34594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7" name="Shape 145"/>
          <p:cNvSpPr/>
          <p:nvPr/>
        </p:nvSpPr>
        <p:spPr>
          <a:xfrm>
            <a:off x="409956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8" name="Shape 146"/>
          <p:cNvSpPr/>
          <p:nvPr/>
        </p:nvSpPr>
        <p:spPr>
          <a:xfrm>
            <a:off x="3794760" y="36118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9" name="Shape 147"/>
          <p:cNvSpPr/>
          <p:nvPr/>
        </p:nvSpPr>
        <p:spPr>
          <a:xfrm>
            <a:off x="425196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0" name="Shape 148"/>
          <p:cNvSpPr/>
          <p:nvPr/>
        </p:nvSpPr>
        <p:spPr>
          <a:xfrm>
            <a:off x="3794760" y="37642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1" name="Shape 149"/>
          <p:cNvSpPr/>
          <p:nvPr/>
        </p:nvSpPr>
        <p:spPr>
          <a:xfrm>
            <a:off x="440436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2" name="Shape 150"/>
          <p:cNvSpPr/>
          <p:nvPr/>
        </p:nvSpPr>
        <p:spPr>
          <a:xfrm>
            <a:off x="3794760" y="39166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3" name="Shape 151"/>
          <p:cNvSpPr/>
          <p:nvPr/>
        </p:nvSpPr>
        <p:spPr>
          <a:xfrm>
            <a:off x="455676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4" name="Shape 152"/>
          <p:cNvSpPr/>
          <p:nvPr/>
        </p:nvSpPr>
        <p:spPr>
          <a:xfrm>
            <a:off x="3794760" y="4069080"/>
            <a:ext cx="9144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5" name="Shape 153"/>
          <p:cNvSpPr/>
          <p:nvPr/>
        </p:nvSpPr>
        <p:spPr>
          <a:xfrm>
            <a:off x="4709160" y="3154680"/>
            <a:ext cx="0" cy="9144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6" name="Shape 154"/>
          <p:cNvSpPr/>
          <p:nvPr/>
        </p:nvSpPr>
        <p:spPr>
          <a:xfrm>
            <a:off x="3874008" y="323392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7" name="Shape 155"/>
          <p:cNvSpPr/>
          <p:nvPr/>
        </p:nvSpPr>
        <p:spPr>
          <a:xfrm>
            <a:off x="4026408" y="369112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8" name="Shape 156"/>
          <p:cNvSpPr/>
          <p:nvPr/>
        </p:nvSpPr>
        <p:spPr>
          <a:xfrm>
            <a:off x="4331208" y="338632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9" name="Text 157"/>
          <p:cNvSpPr/>
          <p:nvPr/>
        </p:nvSpPr>
        <p:spPr>
          <a:xfrm>
            <a:off x="3749040" y="408736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rot 270° + flip</a:t>
            </a:r>
            <a:endParaRPr lang="en-US" sz="900" dirty="0"/>
          </a:p>
        </p:txBody>
      </p:sp>
      <p:sp>
        <p:nvSpPr>
          <p:cNvPr id="160" name="Shape 158"/>
          <p:cNvSpPr/>
          <p:nvPr/>
        </p:nvSpPr>
        <p:spPr>
          <a:xfrm>
            <a:off x="5029200" y="1691640"/>
            <a:ext cx="365760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1" name="Shape 159"/>
          <p:cNvSpPr/>
          <p:nvPr/>
        </p:nvSpPr>
        <p:spPr>
          <a:xfrm>
            <a:off x="5029200" y="1691640"/>
            <a:ext cx="36576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2" name="Text 160"/>
          <p:cNvSpPr/>
          <p:nvPr/>
        </p:nvSpPr>
        <p:spPr>
          <a:xfrm>
            <a:off x="5212080" y="16916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實作</a:t>
            </a:r>
            <a:endParaRPr lang="en-US" sz="1200" dirty="0"/>
          </a:p>
        </p:txBody>
      </p:sp>
      <p:sp>
        <p:nvSpPr>
          <p:cNvPr id="163" name="Text 161"/>
          <p:cNvSpPr/>
          <p:nvPr/>
        </p:nvSpPr>
        <p:spPr>
          <a:xfrm>
            <a:off x="5212080" y="21488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對輸入張量做 8 種對稱變換</a:t>
            </a:r>
            <a:endParaRPr lang="en-US" sz="1100" dirty="0"/>
          </a:p>
        </p:txBody>
      </p:sp>
      <p:sp>
        <p:nvSpPr>
          <p:cNvPr id="164" name="Text 162"/>
          <p:cNvSpPr/>
          <p:nvPr/>
        </p:nvSpPr>
        <p:spPr>
          <a:xfrm>
            <a:off x="5212080" y="2368296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 d4_augment(x):  # x: (C, 19, 19)</a:t>
            </a:r>
            <a:endParaRPr lang="en-US" sz="1100" dirty="0"/>
          </a:p>
        </p:txBody>
      </p:sp>
      <p:sp>
        <p:nvSpPr>
          <p:cNvPr id="165" name="Text 163"/>
          <p:cNvSpPr/>
          <p:nvPr/>
        </p:nvSpPr>
        <p:spPr>
          <a:xfrm>
            <a:off x="5212080" y="2587752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aug = []</a:t>
            </a:r>
            <a:endParaRPr lang="en-US" sz="1100" dirty="0"/>
          </a:p>
        </p:txBody>
      </p:sp>
      <p:sp>
        <p:nvSpPr>
          <p:cNvPr id="166" name="Text 164"/>
          <p:cNvSpPr/>
          <p:nvPr/>
        </p:nvSpPr>
        <p:spPr>
          <a:xfrm>
            <a:off x="5212080" y="2807208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k in range(4):</a:t>
            </a:r>
            <a:endParaRPr lang="en-US" sz="1100" dirty="0"/>
          </a:p>
        </p:txBody>
      </p:sp>
      <p:sp>
        <p:nvSpPr>
          <p:cNvPr id="167" name="Text 165"/>
          <p:cNvSpPr/>
          <p:nvPr/>
        </p:nvSpPr>
        <p:spPr>
          <a:xfrm>
            <a:off x="5212080" y="3026664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rot = np.rot90(x, k, axes=(-2,-1))</a:t>
            </a:r>
            <a:endParaRPr lang="en-US" sz="1100" dirty="0"/>
          </a:p>
        </p:txBody>
      </p:sp>
      <p:sp>
        <p:nvSpPr>
          <p:cNvPr id="168" name="Text 166"/>
          <p:cNvSpPr/>
          <p:nvPr/>
        </p:nvSpPr>
        <p:spPr>
          <a:xfrm>
            <a:off x="5212080" y="32461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aug.append(rot)</a:t>
            </a:r>
            <a:endParaRPr lang="en-US" sz="1100" dirty="0"/>
          </a:p>
        </p:txBody>
      </p:sp>
      <p:sp>
        <p:nvSpPr>
          <p:cNvPr id="169" name="Text 167"/>
          <p:cNvSpPr/>
          <p:nvPr/>
        </p:nvSpPr>
        <p:spPr>
          <a:xfrm>
            <a:off x="5212080" y="3465576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aug.append(np.flip(rot, axis=-1))</a:t>
            </a:r>
            <a:endParaRPr lang="en-US" sz="1100" dirty="0"/>
          </a:p>
        </p:txBody>
      </p:sp>
      <p:sp>
        <p:nvSpPr>
          <p:cNvPr id="170" name="Text 168"/>
          <p:cNvSpPr/>
          <p:nvPr/>
        </p:nvSpPr>
        <p:spPr>
          <a:xfrm>
            <a:off x="5212080" y="3685032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aug  # list of 8 tensors</a:t>
            </a:r>
            <a:endParaRPr lang="en-US" sz="1100" dirty="0"/>
          </a:p>
        </p:txBody>
      </p:sp>
      <p:sp>
        <p:nvSpPr>
          <p:cNvPr id="171" name="Shape 169"/>
          <p:cNvSpPr/>
          <p:nvPr/>
        </p:nvSpPr>
        <p:spPr>
          <a:xfrm>
            <a:off x="5212080" y="3977640"/>
            <a:ext cx="347472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2" name="Text 170"/>
          <p:cNvSpPr/>
          <p:nvPr/>
        </p:nvSpPr>
        <p:spPr>
          <a:xfrm>
            <a:off x="5212080" y="40690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經驗效益</a:t>
            </a:r>
            <a:endParaRPr lang="en-US" sz="1100" dirty="0"/>
          </a:p>
        </p:txBody>
      </p:sp>
      <p:sp>
        <p:nvSpPr>
          <p:cNvPr id="173" name="Text 171"/>
          <p:cNvSpPr/>
          <p:nvPr/>
        </p:nvSpPr>
        <p:spPr>
          <a:xfrm>
            <a:off x="5212080" y="43434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+3~5% · Player +2~4%</a:t>
            </a:r>
            <a:endParaRPr lang="en-US" sz="13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Feature · 加入氣與提子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82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加入圍棋高層特徵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不要讓模型從零學圍棋規則 — 直接餵給它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65176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2651760" cy="5029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48640" y="169164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氣 (Liberty)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097280" y="2194560"/>
            <a:ext cx="1371600" cy="137160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1097280" y="21945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109728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1097280" y="24231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132588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1097280" y="26517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155448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1097280" y="28803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178308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1097280" y="31089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201168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1097280" y="33375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224028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1097280" y="35661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246888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1252728" y="235000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1938528" y="257860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1481328" y="303580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548640" y="37490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每個位置的鄰接空點數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48640" y="41148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代表棋塊的『生存空間』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3246120" y="1691640"/>
            <a:ext cx="265176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3246120" y="1691640"/>
            <a:ext cx="2651760" cy="50292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3337560" y="169164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提子 (Capture)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3886200" y="2194560"/>
            <a:ext cx="1371600" cy="137160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3886200" y="21945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Shape 34"/>
          <p:cNvSpPr/>
          <p:nvPr/>
        </p:nvSpPr>
        <p:spPr>
          <a:xfrm>
            <a:off x="388620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3886200" y="24231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36"/>
          <p:cNvSpPr/>
          <p:nvPr/>
        </p:nvSpPr>
        <p:spPr>
          <a:xfrm>
            <a:off x="411480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37"/>
          <p:cNvSpPr/>
          <p:nvPr/>
        </p:nvSpPr>
        <p:spPr>
          <a:xfrm>
            <a:off x="3886200" y="26517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Shape 38"/>
          <p:cNvSpPr/>
          <p:nvPr/>
        </p:nvSpPr>
        <p:spPr>
          <a:xfrm>
            <a:off x="434340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3886200" y="28803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Shape 40"/>
          <p:cNvSpPr/>
          <p:nvPr/>
        </p:nvSpPr>
        <p:spPr>
          <a:xfrm>
            <a:off x="457200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Shape 41"/>
          <p:cNvSpPr/>
          <p:nvPr/>
        </p:nvSpPr>
        <p:spPr>
          <a:xfrm>
            <a:off x="3886200" y="31089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Shape 42"/>
          <p:cNvSpPr/>
          <p:nvPr/>
        </p:nvSpPr>
        <p:spPr>
          <a:xfrm>
            <a:off x="480060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Shape 43"/>
          <p:cNvSpPr/>
          <p:nvPr/>
        </p:nvSpPr>
        <p:spPr>
          <a:xfrm>
            <a:off x="3886200" y="33375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Shape 44"/>
          <p:cNvSpPr/>
          <p:nvPr/>
        </p:nvSpPr>
        <p:spPr>
          <a:xfrm>
            <a:off x="502920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Shape 45"/>
          <p:cNvSpPr/>
          <p:nvPr/>
        </p:nvSpPr>
        <p:spPr>
          <a:xfrm>
            <a:off x="3886200" y="35661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Shape 46"/>
          <p:cNvSpPr/>
          <p:nvPr/>
        </p:nvSpPr>
        <p:spPr>
          <a:xfrm>
            <a:off x="525780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Shape 47"/>
          <p:cNvSpPr/>
          <p:nvPr/>
        </p:nvSpPr>
        <p:spPr>
          <a:xfrm>
            <a:off x="4041648" y="235000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Shape 48"/>
          <p:cNvSpPr/>
          <p:nvPr/>
        </p:nvSpPr>
        <p:spPr>
          <a:xfrm>
            <a:off x="4727448" y="257860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Shape 49"/>
          <p:cNvSpPr/>
          <p:nvPr/>
        </p:nvSpPr>
        <p:spPr>
          <a:xfrm>
            <a:off x="4270248" y="303580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Text 50"/>
          <p:cNvSpPr/>
          <p:nvPr/>
        </p:nvSpPr>
        <p:spPr>
          <a:xfrm>
            <a:off x="3337560" y="37490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剛被提掉的位置 mask</a:t>
            </a:r>
            <a:endParaRPr lang="en-US" sz="1200" dirty="0"/>
          </a:p>
        </p:txBody>
      </p:sp>
      <p:sp>
        <p:nvSpPr>
          <p:cNvPr id="53" name="Text 51"/>
          <p:cNvSpPr/>
          <p:nvPr/>
        </p:nvSpPr>
        <p:spPr>
          <a:xfrm>
            <a:off x="3337560" y="41148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標記戰術衝突發生點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6035040" y="1691640"/>
            <a:ext cx="265176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Shape 53"/>
          <p:cNvSpPr/>
          <p:nvPr/>
        </p:nvSpPr>
        <p:spPr>
          <a:xfrm>
            <a:off x="6035040" y="1691640"/>
            <a:ext cx="2651760" cy="50292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Text 54"/>
          <p:cNvSpPr/>
          <p:nvPr/>
        </p:nvSpPr>
        <p:spPr>
          <a:xfrm>
            <a:off x="6126480" y="169164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合法落點 (Legal)</a:t>
            </a:r>
            <a:endParaRPr lang="en-US" sz="1500" dirty="0"/>
          </a:p>
        </p:txBody>
      </p:sp>
      <p:sp>
        <p:nvSpPr>
          <p:cNvPr id="57" name="Shape 55"/>
          <p:cNvSpPr/>
          <p:nvPr/>
        </p:nvSpPr>
        <p:spPr>
          <a:xfrm>
            <a:off x="6675120" y="2194560"/>
            <a:ext cx="1371600" cy="1371600"/>
          </a:xfrm>
          <a:prstGeom prst="rect">
            <a:avLst/>
          </a:prstGeom>
          <a:solidFill>
            <a:srgbClr val="F2E6CE"/>
          </a:solidFill>
          <a:ln w="1016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Shape 56"/>
          <p:cNvSpPr/>
          <p:nvPr/>
        </p:nvSpPr>
        <p:spPr>
          <a:xfrm>
            <a:off x="6675120" y="21945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Shape 57"/>
          <p:cNvSpPr/>
          <p:nvPr/>
        </p:nvSpPr>
        <p:spPr>
          <a:xfrm>
            <a:off x="667512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Shape 58"/>
          <p:cNvSpPr/>
          <p:nvPr/>
        </p:nvSpPr>
        <p:spPr>
          <a:xfrm>
            <a:off x="6675120" y="24231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" name="Shape 59"/>
          <p:cNvSpPr/>
          <p:nvPr/>
        </p:nvSpPr>
        <p:spPr>
          <a:xfrm>
            <a:off x="690372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Shape 60"/>
          <p:cNvSpPr/>
          <p:nvPr/>
        </p:nvSpPr>
        <p:spPr>
          <a:xfrm>
            <a:off x="6675120" y="26517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" name="Shape 61"/>
          <p:cNvSpPr/>
          <p:nvPr/>
        </p:nvSpPr>
        <p:spPr>
          <a:xfrm>
            <a:off x="713232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" name="Shape 62"/>
          <p:cNvSpPr/>
          <p:nvPr/>
        </p:nvSpPr>
        <p:spPr>
          <a:xfrm>
            <a:off x="6675120" y="28803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5" name="Shape 63"/>
          <p:cNvSpPr/>
          <p:nvPr/>
        </p:nvSpPr>
        <p:spPr>
          <a:xfrm>
            <a:off x="736092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" name="Shape 64"/>
          <p:cNvSpPr/>
          <p:nvPr/>
        </p:nvSpPr>
        <p:spPr>
          <a:xfrm>
            <a:off x="6675120" y="31089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" name="Shape 65"/>
          <p:cNvSpPr/>
          <p:nvPr/>
        </p:nvSpPr>
        <p:spPr>
          <a:xfrm>
            <a:off x="758952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" name="Shape 66"/>
          <p:cNvSpPr/>
          <p:nvPr/>
        </p:nvSpPr>
        <p:spPr>
          <a:xfrm>
            <a:off x="6675120" y="33375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" name="Shape 67"/>
          <p:cNvSpPr/>
          <p:nvPr/>
        </p:nvSpPr>
        <p:spPr>
          <a:xfrm>
            <a:off x="781812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" name="Shape 68"/>
          <p:cNvSpPr/>
          <p:nvPr/>
        </p:nvSpPr>
        <p:spPr>
          <a:xfrm>
            <a:off x="6675120" y="3566160"/>
            <a:ext cx="1371600" cy="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" name="Shape 69"/>
          <p:cNvSpPr/>
          <p:nvPr/>
        </p:nvSpPr>
        <p:spPr>
          <a:xfrm>
            <a:off x="8046720" y="2194560"/>
            <a:ext cx="0" cy="1371600"/>
          </a:xfrm>
          <a:prstGeom prst="line">
            <a:avLst/>
          </a:prstGeom>
          <a:noFill/>
          <a:ln w="5080">
            <a:solidFill>
              <a:srgbClr val="3A2E1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2" name="Shape 70"/>
          <p:cNvSpPr/>
          <p:nvPr/>
        </p:nvSpPr>
        <p:spPr>
          <a:xfrm>
            <a:off x="6830568" y="235000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3" name="Shape 71"/>
          <p:cNvSpPr/>
          <p:nvPr/>
        </p:nvSpPr>
        <p:spPr>
          <a:xfrm>
            <a:off x="7516368" y="2578608"/>
            <a:ext cx="146304" cy="146304"/>
          </a:xfrm>
          <a:prstGeom prst="ellipse">
            <a:avLst/>
          </a:prstGeom>
          <a:solidFill>
            <a:srgbClr val="FFFFFF"/>
          </a:solidFill>
          <a:ln w="6350">
            <a:solidFill>
              <a:srgbClr val="88888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4" name="Shape 72"/>
          <p:cNvSpPr/>
          <p:nvPr/>
        </p:nvSpPr>
        <p:spPr>
          <a:xfrm>
            <a:off x="7059168" y="3035808"/>
            <a:ext cx="146304" cy="146304"/>
          </a:xfrm>
          <a:prstGeom prst="ellipse">
            <a:avLst/>
          </a:prstGeom>
          <a:solidFill>
            <a:srgbClr val="1A1A1A"/>
          </a:solidFill>
          <a:ln w="6350">
            <a:solidFill>
              <a:srgbClr val="1A1A1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5" name="Text 73"/>
          <p:cNvSpPr/>
          <p:nvPr/>
        </p:nvSpPr>
        <p:spPr>
          <a:xfrm>
            <a:off x="6126480" y="37490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可合法落子的位置</a:t>
            </a:r>
            <a:endParaRPr lang="en-US" sz="1200" dirty="0"/>
          </a:p>
        </p:txBody>
      </p:sp>
      <p:sp>
        <p:nvSpPr>
          <p:cNvPr id="76" name="Text 74"/>
          <p:cNvSpPr/>
          <p:nvPr/>
        </p:nvSpPr>
        <p:spPr>
          <a:xfrm>
            <a:off x="6126480" y="41148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排除禁手與已佔位</a:t>
            </a:r>
            <a:endParaRPr lang="en-US" sz="1000" dirty="0"/>
          </a:p>
        </p:txBody>
      </p:sp>
      <p:sp>
        <p:nvSpPr>
          <p:cNvPr id="77" name="Shape 75"/>
          <p:cNvSpPr/>
          <p:nvPr/>
        </p:nvSpPr>
        <p:spPr>
          <a:xfrm>
            <a:off x="457200" y="4617720"/>
            <a:ext cx="8229600" cy="22860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Text 76"/>
          <p:cNvSpPr/>
          <p:nvPr/>
        </p:nvSpPr>
        <p:spPr>
          <a:xfrm>
            <a:off x="548640" y="461772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+4%、Player +2% (Top-5 命中提升) — 皆為相對現版 baseline 的估計值</a:t>
            </a:r>
            <a:endParaRPr lang="en-US" sz="11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Architecture · 模型改良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83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三條值得嘗試的架構路徑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不必三個都用 — 挑一個跟你 baseline 風格搭的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777240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9164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417320" y="17830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Squeeze-and-Excitation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417320" y="2075688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每個 ResBlock 末加通道注意力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417320" y="23317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參數 +5% · 分數 +1~2%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766560" y="1965960"/>
            <a:ext cx="1554480" cy="36576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766560" y="196596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難度:簡單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57200" y="2724912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457200" y="2724912"/>
            <a:ext cx="777240" cy="9144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457200" y="2724912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417320" y="281635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Self-Attention head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417320" y="31089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ResBlock 塔之後接 4 層 Transformer encoder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417320" y="336499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適合『大局觀』強的任務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766560" y="2999232"/>
            <a:ext cx="1554480" cy="36576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6766560" y="2999232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難度:中等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" y="3758184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457200" y="3758184"/>
            <a:ext cx="777240" cy="9144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57200" y="3758184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1417320" y="3849624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更深更窄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417320" y="414223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20 層 256ch → 32 層 192ch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417320" y="4398264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參數量相當 · 更穩定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766560" y="4032504"/>
            <a:ext cx="1554480" cy="365760"/>
          </a:xfrm>
          <a:prstGeom prst="rect">
            <a:avLst/>
          </a:prstGeom>
          <a:solidFill>
            <a:srgbClr val="F2E6CE"/>
          </a:solidFill>
          <a:ln w="12700">
            <a:solidFill>
              <a:srgbClr val="F2E6C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6766560" y="4032504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難度:中等</a:t>
            </a:r>
            <a:endParaRPr lang="en-US" sz="10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Ensemble · 集成方法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84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三種集成 · 從零成本到強力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最後一週的標配 · 不集成幾乎拿不到前段名次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46888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2468880" cy="5029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48640" y="16916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Snapshot Ensemble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23774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 5 epoch 存 checkpoint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94360" y="3108960"/>
            <a:ext cx="21945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594360" y="32004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成本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94360" y="34290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零額外訓練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94360" y="37947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效益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94360" y="40233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81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+1~2%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3337560" y="1691640"/>
            <a:ext cx="246888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3337560" y="1691640"/>
            <a:ext cx="24688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3429000" y="16916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Multi-Seed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474720" y="23774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同設定 ×3~5 不同 random seed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474720" y="3108960"/>
            <a:ext cx="21945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3474720" y="32004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成本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74720" y="34290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中等成本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474720" y="37947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效益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474720" y="40233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81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+2~3%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6217920" y="1691640"/>
            <a:ext cx="2468880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6217920" y="1691640"/>
            <a:ext cx="2468880" cy="50292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309360" y="16916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Multi-Arch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355080" y="23774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ResNet + SE + Transformer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355080" y="3108960"/>
            <a:ext cx="21945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6355080" y="32004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成本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6355080" y="34290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高成本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355080" y="37947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效益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355080" y="40233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81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+3~5%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注意:Player ID 集成是『平均嵌入向量再 normalize』,不是平均 cosine 分數</a:t>
            </a:r>
            <a:endParaRPr lang="en-US" sz="11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Aggregation · Set 聚合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85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從『平均』到『聰明聚合』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假設 N 局獨立 (N=5~20,視題目而定) — 但好的聚合能再拿 2~4 個百分點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201168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2011680" cy="502920"/>
          </a:xfrm>
          <a:prstGeom prst="rect">
            <a:avLst/>
          </a:prstGeom>
          <a:solidFill>
            <a:srgbClr val="5C6670"/>
          </a:solidFill>
          <a:ln w="12700">
            <a:solidFill>
              <a:srgbClr val="5C667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48640" y="164592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Mean (baseline)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" y="22860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 = mean(v_1, ..., v_N)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4360" y="3291840"/>
            <a:ext cx="17373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548640" y="33832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簡單、無參數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48640" y="397764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✗ 假設每局貢獻相等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514600" y="1645920"/>
            <a:ext cx="201168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2514600" y="1645920"/>
            <a:ext cx="2011680" cy="50292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2606040" y="164592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Attention 加權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606040" y="22860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w_i = softmax(MLP(v_i))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 = Σ w_i · v_i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651760" y="3291840"/>
            <a:ext cx="17373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2606040" y="33832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學習每局重要性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2606040" y="397764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✗ 需小網路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572000" y="1645920"/>
            <a:ext cx="201168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4572000" y="164592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4663440" y="164592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Set Transformer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663440" y="22860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 = SetTransformer(v_1,...,v_N)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709160" y="3291840"/>
            <a:ext cx="17373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4663440" y="33832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建模局間交互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663440" y="397764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✗ 參數較多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629400" y="1645920"/>
            <a:ext cx="201168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6629400" y="1645920"/>
            <a:ext cx="2011680" cy="50292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6720840" y="164592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Median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720840" y="22860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 = median(v_1, ..., v_N)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766560" y="3291840"/>
            <a:ext cx="17373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6720840" y="33832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抗 outlier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720840" y="397764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✗ 梯度較粗糙</a:t>
            </a:r>
            <a:endParaRPr lang="en-US" sz="10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局數不定對聚合的影響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86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局數不定,對這四種聚合方法各有什麼影響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新版測試題目局數 N 是 5~20,不再是固定 20 — 程式碼要跟著調整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50876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50876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9436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Mean / Median 天生不怕變動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18872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08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平均跟中位數本來就是對任意數量的輸入定義好的操作,N=5 或 N=20 都套用同一行程式碼,完全不需要額外處理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4612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29768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429768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38328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Attention 加權要留意 batch 對齊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397764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342900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如果要把不同題目湊成一個 batch 一次算,每題局數不同,需要 padding 到同一長度並加上 attention mask,把補零的位置權重蓋成 0,否則補上去的假資料也會被學到權重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03504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708660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708660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17220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Set Transformer 同理需要 mask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76656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621792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Set Transformer 內部的 self-attention 一樣需要 padding mask;最簡單的替代方案是不批次處理、逐題單獨跑,犧牲一點速度換取實作簡單,對 800 題的規模通常還是跑得動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Pitfalls · 評分函式陷阱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87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分數提不上去?可能是這三件事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評分函式陷阱直接讓你少 5~10 個百分點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640080" cy="9144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91640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1280160" y="1801368"/>
            <a:ext cx="7223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Loss ≠ 競賽分數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280160" y="2148840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Cross-entropy 跟 Rank 評分(差 1 級得 e⁻¹)不同 — 試 ordinal regression 或自訂 loss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7200" y="2724912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457200" y="2724912"/>
            <a:ext cx="640080" cy="9144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57200" y="2724912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1280160" y="2834640"/>
            <a:ext cx="7223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Top-5 排序未校準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280160" y="3182112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Top-1 vs Top-2 信心相近時,分數差 0.6 — 訓練校準的信心估計而非只看 argmax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3758184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457200" y="3758184"/>
            <a:ext cx="640080" cy="9144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457200" y="3758184"/>
            <a:ext cx="640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1280160" y="3867912"/>
            <a:ext cx="7223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本地 vs 線上分數不一致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280160" y="4215384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通常是 validation split 沒做好;用 stratified 5-fold,並確保 test 與 train 分佈相近</a:t>
            </a:r>
            <a:endParaRPr lang="en-US" sz="11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Mining · Hard Negative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88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In-Batch Hard Negative Mining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 ID 子題:從 semi-hard 進階到 hard;但要小心發散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57200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178308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Mining 流程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31520" y="224028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731520" y="22402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88720" y="21945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Batch 取 256 個樣本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88720" y="245059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16 玩家 × 16 sample (PK Sampler,取代 baseline 隨機抽 100 筆)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731520" y="283464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731520" y="28346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8720" y="27889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全 batch 算 pairwise 距離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3044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得到 256×256 的 distance matrix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731520" y="342900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731520" y="3429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8720" y="3383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對每 anchor 挑最近 negative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88720" y="363931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排除同玩家後,d 最小的就是 hardest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31520" y="402336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731520" y="4023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188720" y="39776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計算 TripletLoss(A, P, hard_N)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88720" y="42336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梯度集中在最難的對,學得更快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212080" y="1691640"/>
            <a:ext cx="3474720" cy="306324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5394960" y="18288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⚠ 必須做的調整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5394960" y="23774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lr 適度調降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5623560" y="263347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從 baseline 的 1e-4 再降到 5e-5 左右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394960" y="29260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monitor pos distance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623560" y="318211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確認在下降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394960" y="34747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margin 不要動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5623560" y="373075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保持 0.5 (跟 baseline 一致)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394960" y="40233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訓練前段先暖身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623560" y="427939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baseline 僅 5 epoch,建議第 1 epoch 隨機取樣暖身,之後再開啟 hard mining</a:t>
            </a:r>
            <a:endParaRPr lang="en-US" sz="100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校正 Hard Mining 的起跳點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89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前一頁的數字是教學示範,不是 baseline 現況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套用 hard mining 前,先確認你從哪裡起跳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85800" y="1874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投影片教學示範假設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286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起始 lr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248716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3e-4 (僅為示範,與 baseline 不符)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8803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起始 margin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0.3 (僅為示範,與 baseline 不符)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4747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實際 baseline 現況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lr 已經是 1e-4,margin 已經是 0.5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正確的調整方向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85800" y="42702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從 1e-4 再小幅降到 5e-5 左右;margin 維持 0.5 不動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78308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663440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66360" y="17373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前頁的 256 batch、PK 取樣是教學示範,不是 baseline 現在的設定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63440" y="24963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663440" y="24963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166360" y="245059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baseline 僅 5 epoch,建議先暖身 1 epoch 再開啟 hard mining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209544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66344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166360" y="316382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margin 太小疊加 hard mining 易訓練發散,務必監看正負距離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663440" y="3922776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663440" y="3922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166360" y="387705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GPU 有限可縮小成 8×8=64 的 PK batch,一樣能挑出難負樣本</a:t>
            </a:r>
            <a:endParaRPr lang="en-US" sz="14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Stability · 訓練穩定化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90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四個正則化 / 穩定化技巧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每個都能再拿 0.5–1.5%,堆疊起來就是 baseline 跟前段班的差距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01168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69164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94360" y="2377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Mixup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94360" y="278892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594360" y="292608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兩張輸入線性混合 (alpha 0.2)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94360" y="3886200"/>
            <a:ext cx="17373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594360" y="39776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棋類資料正則化很強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514600" y="1691640"/>
            <a:ext cx="201168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2514600" y="169164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2651760" y="169164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2651760" y="2377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Label Smoothing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2651760" y="278892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2651760" y="292608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硬標籤 [1,0,0] → [0.9, 0.05, ...]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2651760" y="3886200"/>
            <a:ext cx="17373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2651760" y="39776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子題泛化更好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0" y="1691640"/>
            <a:ext cx="201168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4572000" y="169164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709160" y="169164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709160" y="2377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EMA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4709160" y="278892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4709160" y="292608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權重移動平均 (β=0.999)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4709160" y="3886200"/>
            <a:ext cx="17373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4709160" y="39776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推論用 EMA 權重 +0.5~1%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629400" y="1691640"/>
            <a:ext cx="201168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6629400" y="1691640"/>
            <a:ext cx="2011680" cy="5029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6766560" y="169164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6766560" y="2377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Warmup + Cosine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6766560" y="2788920"/>
            <a:ext cx="54864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5"/>
          <p:cNvSpPr/>
          <p:nvPr/>
        </p:nvSpPr>
        <p:spPr>
          <a:xfrm>
            <a:off x="6766560" y="2926080"/>
            <a:ext cx="1737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C66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前 3 ep 線性 warmup → cosine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766560" y="3886200"/>
            <a:ext cx="1737360" cy="0"/>
          </a:xfrm>
          <a:prstGeom prst="line">
            <a:avLst/>
          </a:prstGeom>
          <a:noFill/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6766560" y="39776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比 baseline 目前「無 scheduler,學習率全程固定」更穩,是明顯的加分項</a:t>
            </a:r>
            <a:endParaRPr lang="en-US" sz="100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Speed · 推論加速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91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提交當天才不會手忙腳亂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特徵抽取 + 推論動輒上萬次 forward = 數小時 → 縮短到 30 分鐘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777240" cy="9144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91640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417320" y="178308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Batch N 局一次跑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417320" y="2130552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把 (N, C, 19, 19) 一次 forward (N=5~20,視題目而定),而非逐局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675120" y="1920240"/>
            <a:ext cx="1783080" cy="4572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6675120" y="192024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 5x 加速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2724912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457200" y="2724912"/>
            <a:ext cx="777240" cy="9144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457200" y="2724912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417320" y="28163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inference_mode()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417320" y="3163824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比 no_grad 更省一層 overhead,記得 eval()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675120" y="2953512"/>
            <a:ext cx="1783080" cy="4572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6675120" y="2953512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 10% 加速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57200" y="3758184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457200" y="3758184"/>
            <a:ext cx="777240" cy="91440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457200" y="3758184"/>
            <a:ext cx="777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417320" y="3849624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FP16 半精度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417320" y="4197096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model.half() 或 autocast,精度損失通常 &lt; 0.5%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675120" y="3986784"/>
            <a:ext cx="1783080" cy="457200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6675120" y="3986784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 2x 加速</a:t>
            </a:r>
            <a:endParaRPr lang="en-US" sz="14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Strategy · Leaderboard 策略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92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Public 跟 Private 是兩件事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最後一週的提交心態 — 不要過度 fit Public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457200" y="1691640"/>
            <a:ext cx="4023360" cy="457200"/>
          </a:xfrm>
          <a:prstGeom prst="rect">
            <a:avLst/>
          </a:prstGeom>
          <a:solidFill>
            <a:srgbClr val="6B8E89"/>
          </a:solidFill>
          <a:ln w="12700">
            <a:solidFill>
              <a:srgbClr val="6B8E8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7200" y="169164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Public Leaderboard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85800" y="23774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用途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600200" y="23774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Sanity check · 確認沒上傳錯版本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85800" y="2971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✗ 不要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600200" y="2971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每天根據 Public 分數調超參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85800" y="35661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✗ 不要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600200" y="35661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因為 Public 高就以為穩了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85800" y="4160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提交頻率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600200" y="41605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前期 1 次/週、最後一週 1 次/天</a:t>
            </a:r>
            <a:endParaRPr lang="en-US" sz="1100" dirty="0"/>
          </a:p>
        </p:txBody>
      </p:sp>
      <p:sp>
        <p:nvSpPr>
          <p:cNvPr id="19" name="Shape 1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663440" y="1691640"/>
            <a:ext cx="40233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4663440" y="1691640"/>
            <a:ext cx="4023360" cy="457200"/>
          </a:xfrm>
          <a:prstGeom prst="rect">
            <a:avLst/>
          </a:prstGeom>
          <a:solidFill>
            <a:srgbClr val="C8102E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4663440" y="169164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Private Leaderboard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892040" y="237744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用途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355080" y="23774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比賽最終排名 · 結算分數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892040" y="29718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主導 model selection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355080" y="29718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依賴本機 5-fold CV 而非 Public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892040" y="356616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最後一週只調權重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355080" y="35661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不要再改架構或大改</a:t>
            </a:r>
            <a:endParaRPr lang="en-US" sz="1100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Update · Submission 就是這一份,交兩次題目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93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為什麼是 800 列,不是兩份 400 列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Public 跟 Private 題目要串在同一份提交檔裡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150876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50876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59436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兩個測試集,一次提交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18872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08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rank_test_public.csv 跟 rank_test_private.csv 各 400 題,答案要串接成同一份 submission_rank.csv,總共 800 列;玩家識別同理,submission_player.csv 也要 800 列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4612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429768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429768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38328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缺一份題目,整份提交無效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397764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342900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兩份測試集只要少一題,平台就會判定該次提交缺題,不予計分;程式碼裡最好先斷言 (assert) 輸出檔案的行數剛好等於 800,再送出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035040" y="169164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7086600" y="1965960"/>
            <a:ext cx="548640" cy="548640"/>
          </a:xfrm>
          <a:prstGeom prst="ellipse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708660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6172200" y="26517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Public 分數即時看,Private 賽後才公布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766560" y="3291840"/>
            <a:ext cx="118872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6217920" y="342900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即使 Private 分數在提交當下看不到,還是要確保 Private 那 400 題全部都有預測值,不能因為看不到分數就漏做</a:t>
            </a: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Checklist · 提交前 10 點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94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提交前 10 點檢查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8102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漏掉一項可能整個提交報廢 · 念出來確認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114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594360" y="1810512"/>
            <a:ext cx="329184" cy="32918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94360" y="18105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1691640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CSV 行數正確 (Rank 800 列,Player 800 列,Public+Private 一起交)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617720" y="1691640"/>
            <a:ext cx="4114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4754880" y="1810512"/>
            <a:ext cx="329184" cy="32918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4754880" y="18105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166360" y="1691640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question_id 順序與測試集一致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304288"/>
            <a:ext cx="4114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594360" y="2423160"/>
            <a:ext cx="329184" cy="32918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94360" y="24231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005840" y="2304288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標籤拼寫:D, C, B, A, 1D~6D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617720" y="2304288"/>
            <a:ext cx="4114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4754880" y="2423160"/>
            <a:ext cx="329184" cy="32918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754880" y="24231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166360" y="2304288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Player Top-5 剛好 5 個,無重複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2916936"/>
            <a:ext cx="4114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594360" y="3035808"/>
            <a:ext cx="329184" cy="32918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594360" y="30358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005840" y="2916936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沒有 NaN 或空字串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17720" y="2916936"/>
            <a:ext cx="4114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4754880" y="3035808"/>
            <a:ext cx="329184" cy="32918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4754880" y="30358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166360" y="2916936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推論用 best_model.pth 而非 last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7200" y="3529584"/>
            <a:ext cx="4114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594360" y="3648456"/>
            <a:ext cx="329184" cy="32918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594360" y="364845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1005840" y="3529584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L2 normalize 三處都做了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17720" y="3529584"/>
            <a:ext cx="4114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4754880" y="3648456"/>
            <a:ext cx="329184" cy="32918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6"/>
          <p:cNvSpPr/>
          <p:nvPr/>
        </p:nvSpPr>
        <p:spPr>
          <a:xfrm>
            <a:off x="4754880" y="364845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166360" y="3529584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model.eval() 不是 train()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57200" y="4142232"/>
            <a:ext cx="4114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594360" y="4261104"/>
            <a:ext cx="329184" cy="32918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40"/>
          <p:cNvSpPr/>
          <p:nvPr/>
        </p:nvSpPr>
        <p:spPr>
          <a:xfrm>
            <a:off x="594360" y="42611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1005840" y="4142232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EMA 權重已 swap-in (若有用)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4617720" y="4142232"/>
            <a:ext cx="4114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Shape 43"/>
          <p:cNvSpPr/>
          <p:nvPr/>
        </p:nvSpPr>
        <p:spPr>
          <a:xfrm>
            <a:off x="4754880" y="4261104"/>
            <a:ext cx="329184" cy="329184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4"/>
          <p:cNvSpPr/>
          <p:nvPr/>
        </p:nvSpPr>
        <p:spPr>
          <a:xfrm>
            <a:off x="4754880" y="42611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F3D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1300" dirty="0"/>
          </a:p>
        </p:txBody>
      </p:sp>
      <p:sp>
        <p:nvSpPr>
          <p:cNvPr id="47" name="Text 45"/>
          <p:cNvSpPr/>
          <p:nvPr/>
        </p:nvSpPr>
        <p:spPr>
          <a:xfrm>
            <a:off x="5166360" y="4142232"/>
            <a:ext cx="3474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 err="1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格式符合</a:t>
            </a:r>
            <a:r>
              <a:rPr lang="zh-TW" altLang="en-US" sz="11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競賽頁面說明規定</a:t>
            </a:r>
            <a:endParaRPr lang="en-US" sz="110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65760" y="64008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Recap · 系列完結前的最後回顧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0" y="6400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· EP5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95 / 96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5486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本集重點回顧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C667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五集系列的最後一頁,收斂成幾個好記的重點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4023360" cy="3017520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85800" y="1874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本集關鍵技巧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286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資料 / 訓練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85800" y="248716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D4 對稱、Mixup、Hard Mining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8803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架構 / 聚合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SE / Attention / 更深更窄、Set 聚合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4747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本集關鍵數字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85800" y="367588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Rank ~0.4631,Player ~0.2845 (Public)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069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提交檢查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85800" y="4270248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兩份 submission 各 800 列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1783080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663440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66360" y="173736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所有技巧的『效益百分比』都是相對估計值,實際效果因架構、資料而異,務必自己做消融實驗驗證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663440" y="2496312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4663440" y="24963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166360" y="245059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最後一週先求穩:別再改架構,只調權重與集成方式,依本機 5-fold CV 選 model,而不是天天盯 Public 排行榜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63440" y="3209544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66344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166360" y="316382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兩個子題可以只挑一個做,也可以都做,分數是分開計算的,策略上可以先攻你比較有把握的那一題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663440" y="3922776"/>
            <a:ext cx="365760" cy="365760"/>
          </a:xfrm>
          <a:prstGeom prst="ellipse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4663440" y="39227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166360" y="387705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系列五集到這裡告一段落——從報名、資料格式、兩個 baseline,到這集的進階技巧,祝你比賽順利</a:t>
            </a:r>
            <a:endParaRPr lang="en-US" sz="14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03920" y="4846320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96 / 96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57200" y="640080"/>
            <a:ext cx="1645920" cy="329184"/>
          </a:xfrm>
          <a:prstGeom prst="rect">
            <a:avLst/>
          </a:prstGeom>
          <a:solidFill>
            <a:srgbClr val="C9A227"/>
          </a:solidFill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1645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200" dirty="0">
                <a:solidFill>
                  <a:srgbClr val="0F3D3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THE END · 系列完結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期待你的提交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457200" y="1965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AICUP 2026 圍棋玩家棋力與風格預測競賽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2697480"/>
            <a:ext cx="8229600" cy="0"/>
          </a:xfrm>
          <a:prstGeom prst="line">
            <a:avLst/>
          </a:prstGeom>
          <a:noFill/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457200" y="28803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9A227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教學系列回顧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320040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EP1 · 競賽總覽與報名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347472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EP2 · 圍棋與 SGF 棋譜格式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7200" y="37490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EP3 · Baseline (上) · 棋力預測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40233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EP4 · Baseline (下) · 玩家識別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200" y="429768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✓ EP5 · 進階技巧與常見陷阱 (本集)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4617720"/>
            <a:ext cx="8229600" cy="0"/>
          </a:xfrm>
          <a:prstGeom prst="line">
            <a:avLst/>
          </a:prstGeom>
          <a:noFill/>
          <a:ln w="12700">
            <a:solidFill>
              <a:srgbClr val="C9A22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57200" y="47091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486400" y="47091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F2E6CE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NDHU AI Lab · 顏士淨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8959</Words>
  <Application>Microsoft Office PowerPoint</Application>
  <PresentationFormat>如螢幕大小 (16:9)</PresentationFormat>
  <Paragraphs>2061</Paragraphs>
  <Slides>95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95</vt:i4>
      </vt:variant>
    </vt:vector>
  </HeadingPairs>
  <TitlesOfParts>
    <vt:vector size="100" baseType="lpstr">
      <vt:lpstr>Microsoft JhengHei</vt:lpstr>
      <vt:lpstr>Arial</vt:lpstr>
      <vt:lpstr>Consolas</vt:lpstr>
      <vt:lpstr>Georgia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AICUP 2026 EP1 競賽總覽與報名</dc:title>
  <dc:subject>PptxGenJS Presentation</dc:subject>
  <dc:creator>NDHU AI Lab</dc:creator>
  <cp:lastModifiedBy>彭英茜</cp:lastModifiedBy>
  <cp:revision>6</cp:revision>
  <dcterms:created xsi:type="dcterms:W3CDTF">2026-05-21T17:15:20Z</dcterms:created>
  <dcterms:modified xsi:type="dcterms:W3CDTF">2026-10-21T06:35:19Z</dcterms:modified>
</cp:coreProperties>
</file>