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80" r:id="rId4"/>
    <p:sldId id="269" r:id="rId5"/>
    <p:sldId id="270" r:id="rId6"/>
    <p:sldId id="257" r:id="rId7"/>
    <p:sldId id="262" r:id="rId8"/>
    <p:sldId id="283" r:id="rId9"/>
    <p:sldId id="284" r:id="rId10"/>
    <p:sldId id="267" r:id="rId11"/>
    <p:sldId id="258" r:id="rId12"/>
    <p:sldId id="274" r:id="rId13"/>
    <p:sldId id="264" r:id="rId14"/>
    <p:sldId id="272" r:id="rId15"/>
    <p:sldId id="273" r:id="rId16"/>
    <p:sldId id="276" r:id="rId17"/>
    <p:sldId id="282" r:id="rId18"/>
    <p:sldId id="26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CCFF"/>
    <a:srgbClr val="66CCFF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D82DB-9E1B-4755-BF61-DAB46930D149}" type="doc">
      <dgm:prSet loTypeId="urn:microsoft.com/office/officeart/2005/8/layout/hProcess6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447F5915-CFD1-4F8D-A202-7980F2146E5E}">
      <dgm:prSet phldrT="[文字]" custT="1"/>
      <dgm:spPr/>
      <dgm:t>
        <a:bodyPr/>
        <a:lstStyle/>
        <a:p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Step1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構想書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B4B4F2-1D78-4B89-A7C6-D836471AB9A1}" type="parTrans" cxnId="{159AE3B8-1E4A-4015-88C5-8742D9A279D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D67F0-E00D-4CE2-92C4-09279E40F361}" type="sibTrans" cxnId="{159AE3B8-1E4A-4015-88C5-8742D9A279D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00B8C2-A9C2-477F-8776-E7F75150F1B8}">
      <dgm:prSet phldrT="[文字]" custT="1"/>
      <dgm:spPr/>
      <dgm:t>
        <a:bodyPr/>
        <a:lstStyle/>
        <a:p>
          <a:r>
            <a:rPr lang="zh-TW" altLang="en-US" sz="1600" dirty="0" smtClean="0">
              <a:latin typeface="+mj-ea"/>
              <a:ea typeface="+mj-ea"/>
            </a:rPr>
            <a:t>申請團隊提出</a:t>
          </a:r>
          <a:r>
            <a:rPr lang="en-US" altLang="zh-TW" sz="1600" dirty="0" smtClean="0">
              <a:latin typeface="+mj-ea"/>
              <a:ea typeface="+mj-ea"/>
            </a:rPr>
            <a:t/>
          </a:r>
          <a:br>
            <a:rPr lang="en-US" altLang="zh-TW" sz="1600" dirty="0" smtClean="0">
              <a:latin typeface="+mj-ea"/>
              <a:ea typeface="+mj-ea"/>
            </a:rPr>
          </a:br>
          <a:r>
            <a:rPr lang="zh-TW" altLang="en-US" sz="2400" b="1" dirty="0" smtClean="0">
              <a:latin typeface="+mj-ea"/>
              <a:ea typeface="+mj-ea"/>
            </a:rPr>
            <a:t>構想書</a:t>
          </a:r>
          <a:r>
            <a:rPr lang="en-US" altLang="zh-TW" sz="1600" dirty="0" smtClean="0">
              <a:latin typeface="+mj-ea"/>
              <a:ea typeface="+mj-ea"/>
            </a:rPr>
            <a:t/>
          </a:r>
          <a:br>
            <a:rPr lang="en-US" altLang="zh-TW" sz="1600" dirty="0" smtClean="0">
              <a:latin typeface="+mj-ea"/>
              <a:ea typeface="+mj-ea"/>
            </a:rPr>
          </a:br>
          <a:r>
            <a:rPr lang="en-US" altLang="zh-TW" sz="1600" dirty="0" smtClean="0">
              <a:latin typeface="+mj-ea"/>
              <a:ea typeface="+mj-ea"/>
            </a:rPr>
            <a:t>(A4</a:t>
          </a:r>
          <a:r>
            <a:rPr lang="zh-TW" altLang="en-US" sz="1600" dirty="0" smtClean="0">
              <a:latin typeface="+mj-ea"/>
              <a:ea typeface="+mj-ea"/>
            </a:rPr>
            <a:t>大小</a:t>
          </a:r>
          <a:r>
            <a:rPr lang="en-US" altLang="zh-TW" sz="1800" b="1" dirty="0" smtClean="0">
              <a:latin typeface="+mj-ea"/>
              <a:ea typeface="+mj-ea"/>
            </a:rPr>
            <a:t>3</a:t>
          </a:r>
          <a:r>
            <a:rPr lang="zh-TW" altLang="en-US" sz="1600" dirty="0" smtClean="0">
              <a:latin typeface="+mj-ea"/>
              <a:ea typeface="+mj-ea"/>
            </a:rPr>
            <a:t>頁內</a:t>
          </a:r>
          <a:r>
            <a:rPr lang="en-US" altLang="zh-TW" sz="1600" dirty="0" smtClean="0">
              <a:latin typeface="+mj-ea"/>
              <a:ea typeface="+mj-ea"/>
            </a:rPr>
            <a:t>)</a:t>
          </a:r>
          <a:endParaRPr lang="zh-TW" altLang="en-US" sz="1600" dirty="0">
            <a:latin typeface="+mj-ea"/>
            <a:ea typeface="+mj-ea"/>
          </a:endParaRPr>
        </a:p>
      </dgm:t>
    </dgm:pt>
    <dgm:pt modelId="{EEDC8E7B-7916-4506-9CD8-89E659C7A509}" type="parTrans" cxnId="{1D533C46-6CD2-4798-858E-DD5E37AEA3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3CFAF3-B562-43D3-951A-EC3DD7B3A609}" type="sibTrans" cxnId="{1D533C46-6CD2-4798-858E-DD5E37AEA3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5A110F-2779-4979-9CB8-24A73F39359C}">
      <dgm:prSet phldrT="[文字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Step2</a:t>
          </a:r>
          <a:r>
            <a:rPr lang="zh-TW" altLang="en-US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AA425E-F0A8-439E-8615-97EF3F026186}" type="parTrans" cxnId="{183D48FB-FBF9-41F4-8139-A1B71737E59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BCE36C-A170-47E3-8F25-1A0127168643}" type="sibTrans" cxnId="{183D48FB-FBF9-41F4-8139-A1B71737E59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286F79-FBE4-4D65-8849-FBB3AAD28F44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評審委員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E8A5D1-F773-4C86-966D-68434B6E0FF6}" type="parTrans" cxnId="{A76FDAEB-1D44-4F89-9545-F245EBB5F6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CB2DF8-8A4F-4E57-94F4-DC32162ACD84}" type="sibTrans" cxnId="{A76FDAEB-1D44-4F89-9545-F245EBB5F6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DF3B57-0227-4498-BCE3-7A0BB0AD209C}">
      <dgm:prSet phldrT="[文字]" custT="1"/>
      <dgm:spPr/>
      <dgm:t>
        <a:bodyPr/>
        <a:lstStyle/>
        <a:p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Step3</a:t>
          </a:r>
          <a:b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計畫書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13FFCA-884F-40BE-BCD9-F2F654F51FF4}" type="parTrans" cxnId="{48F64A3C-D4BF-4697-B97E-FB9CE3799A9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75529B-5779-4788-8A0F-C8EC59675F35}" type="sibTrans" cxnId="{48F64A3C-D4BF-4697-B97E-FB9CE3799A9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885C2A-F423-40C6-911D-F5DE74DD259C}">
      <dgm:prSet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申請團隊提出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計畫書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(A4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大小</a:t>
          </a:r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頁內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9E99C1-3D6D-4BFA-8B2A-F03A6BDC1CF4}" type="parTrans" cxnId="{B65D3667-AF59-496A-BE44-2B2DEEAD571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5FFA00-0F3F-4E06-BAD2-7B8546607D04}" type="sibTrans" cxnId="{B65D3667-AF59-496A-BE44-2B2DEEAD571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B8B8BD-BD3F-4615-90AB-4789B59A44C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Step4</a:t>
          </a:r>
          <a:br>
            <a: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BF7B21-DC0C-4597-97EA-4127017CA4A0}" type="parTrans" cxnId="{15F26DC6-9768-4104-9B88-094B84C54C1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D38A24-E651-4C83-AE69-D2BB4789E325}" type="sibTrans" cxnId="{15F26DC6-9768-4104-9B88-094B84C54C1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C7F85A-C590-4BC2-B800-61C7B279020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初審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6BCD58-6970-4336-A77F-999CC9BD0376}" type="parTrans" cxnId="{C31A1EEF-D8AD-48BE-A307-9B1A90B4A0F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D7B9EF-62F9-4E0B-9230-9139C0931804}" type="sibTrans" cxnId="{C31A1EEF-D8AD-48BE-A307-9B1A90B4A0F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D9210A-8C2D-4114-BCA9-288B647D11C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複審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2EDF25-42ED-4D2A-8C87-47BEC64C5DA7}" type="parTrans" cxnId="{672F099E-67C7-4106-8DB5-D433A97FFB4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CF05C6-3FCC-4232-A136-8262CA38D779}" type="sibTrans" cxnId="{672F099E-67C7-4106-8DB5-D433A97FFB4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408823-F87F-4F5D-8ECE-D5A60BE33D75}" type="pres">
      <dgm:prSet presAssocID="{0A8D82DB-9E1B-4755-BF61-DAB46930D1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B5E1286-3B79-4E61-BABC-616467D1504C}" type="pres">
      <dgm:prSet presAssocID="{447F5915-CFD1-4F8D-A202-7980F2146E5E}" presName="compNode" presStyleCnt="0"/>
      <dgm:spPr/>
      <dgm:t>
        <a:bodyPr/>
        <a:lstStyle/>
        <a:p>
          <a:endParaRPr lang="zh-TW" altLang="en-US"/>
        </a:p>
      </dgm:t>
    </dgm:pt>
    <dgm:pt modelId="{0CAD7A85-4E85-4D26-AF9A-876B33FC93B5}" type="pres">
      <dgm:prSet presAssocID="{447F5915-CFD1-4F8D-A202-7980F2146E5E}" presName="noGeometry" presStyleCnt="0"/>
      <dgm:spPr/>
      <dgm:t>
        <a:bodyPr/>
        <a:lstStyle/>
        <a:p>
          <a:endParaRPr lang="zh-TW" altLang="en-US"/>
        </a:p>
      </dgm:t>
    </dgm:pt>
    <dgm:pt modelId="{3D6FE2E6-116F-45E2-8B37-15D2BF5067C3}" type="pres">
      <dgm:prSet presAssocID="{447F5915-CFD1-4F8D-A202-7980F2146E5E}" presName="childTextVisible" presStyleLbl="bgAccFollowNode1" presStyleIdx="0" presStyleCnt="4" custScaleX="138065" custLinFactNeighborX="45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24194-BCA6-4711-A76F-AF7C5CEC165E}" type="pres">
      <dgm:prSet presAssocID="{447F5915-CFD1-4F8D-A202-7980F2146E5E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E5D119D3-F15D-4A10-9818-DCC6B44B9B85}" type="pres">
      <dgm:prSet presAssocID="{447F5915-CFD1-4F8D-A202-7980F2146E5E}" presName="parentText" presStyleLbl="node1" presStyleIdx="0" presStyleCnt="4" custScaleX="107304" custLinFactNeighborX="-6040" custLinFactNeighborY="77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B1901D-26B0-41EB-865B-BE00AAC2D2A3}" type="pres">
      <dgm:prSet presAssocID="{447F5915-CFD1-4F8D-A202-7980F2146E5E}" presName="aSpace" presStyleCnt="0"/>
      <dgm:spPr/>
      <dgm:t>
        <a:bodyPr/>
        <a:lstStyle/>
        <a:p>
          <a:endParaRPr lang="zh-TW" altLang="en-US"/>
        </a:p>
      </dgm:t>
    </dgm:pt>
    <dgm:pt modelId="{D25E9A73-4C73-4DA6-A9EF-6858C97CFA4D}" type="pres">
      <dgm:prSet presAssocID="{725A110F-2779-4979-9CB8-24A73F39359C}" presName="compNode" presStyleCnt="0"/>
      <dgm:spPr/>
      <dgm:t>
        <a:bodyPr/>
        <a:lstStyle/>
        <a:p>
          <a:endParaRPr lang="zh-TW" altLang="en-US"/>
        </a:p>
      </dgm:t>
    </dgm:pt>
    <dgm:pt modelId="{4CAD5229-1FDA-482E-BDBC-356CE7177067}" type="pres">
      <dgm:prSet presAssocID="{725A110F-2779-4979-9CB8-24A73F39359C}" presName="noGeometry" presStyleCnt="0"/>
      <dgm:spPr/>
      <dgm:t>
        <a:bodyPr/>
        <a:lstStyle/>
        <a:p>
          <a:endParaRPr lang="zh-TW" altLang="en-US"/>
        </a:p>
      </dgm:t>
    </dgm:pt>
    <dgm:pt modelId="{A4608379-286F-4E39-9B2D-E4907B8AE122}" type="pres">
      <dgm:prSet presAssocID="{725A110F-2779-4979-9CB8-24A73F39359C}" presName="childTextVisible" presStyleLbl="bgAccFollowNode1" presStyleIdx="1" presStyleCnt="4" custScaleX="115148" custLinFactNeighborX="4745" custLinFactNeighborY="4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BFBF49-A167-42DC-9976-1494A1DE51AC}" type="pres">
      <dgm:prSet presAssocID="{725A110F-2779-4979-9CB8-24A73F39359C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F5508734-FA89-4351-9640-94380EE160B1}" type="pres">
      <dgm:prSet presAssocID="{725A110F-2779-4979-9CB8-24A73F39359C}" presName="parentText" presStyleLbl="node1" presStyleIdx="1" presStyleCnt="4" custScaleX="104125" custScaleY="108741" custLinFactNeighborX="-2723" custLinFactNeighborY="14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A281DE-3DF7-416F-A2EB-28C67F31A7D1}" type="pres">
      <dgm:prSet presAssocID="{725A110F-2779-4979-9CB8-24A73F39359C}" presName="aSpace" presStyleCnt="0"/>
      <dgm:spPr/>
      <dgm:t>
        <a:bodyPr/>
        <a:lstStyle/>
        <a:p>
          <a:endParaRPr lang="zh-TW" altLang="en-US"/>
        </a:p>
      </dgm:t>
    </dgm:pt>
    <dgm:pt modelId="{5CEA4B09-10CF-403A-95E8-CA3BDDDBAA93}" type="pres">
      <dgm:prSet presAssocID="{1DDF3B57-0227-4498-BCE3-7A0BB0AD209C}" presName="compNode" presStyleCnt="0"/>
      <dgm:spPr/>
      <dgm:t>
        <a:bodyPr/>
        <a:lstStyle/>
        <a:p>
          <a:endParaRPr lang="zh-TW" altLang="en-US"/>
        </a:p>
      </dgm:t>
    </dgm:pt>
    <dgm:pt modelId="{2393DDA3-2EAD-41C8-98E1-469F5A67617D}" type="pres">
      <dgm:prSet presAssocID="{1DDF3B57-0227-4498-BCE3-7A0BB0AD209C}" presName="noGeometry" presStyleCnt="0"/>
      <dgm:spPr/>
      <dgm:t>
        <a:bodyPr/>
        <a:lstStyle/>
        <a:p>
          <a:endParaRPr lang="zh-TW" altLang="en-US"/>
        </a:p>
      </dgm:t>
    </dgm:pt>
    <dgm:pt modelId="{38265A25-4FE9-4E8B-93A9-3C3C50848D96}" type="pres">
      <dgm:prSet presAssocID="{1DDF3B57-0227-4498-BCE3-7A0BB0AD209C}" presName="childTextVisible" presStyleLbl="bgAccFollowNode1" presStyleIdx="2" presStyleCnt="4" custScaleX="152521" custLinFactNeighborX="212" custLinFactNeighborY="3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77D55-C6EF-423B-8EA5-BFDFDDF36AE5}" type="pres">
      <dgm:prSet presAssocID="{1DDF3B57-0227-4498-BCE3-7A0BB0AD209C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F6389C2E-F75B-4E56-A95D-1691B468275B}" type="pres">
      <dgm:prSet presAssocID="{1DDF3B57-0227-4498-BCE3-7A0BB0AD209C}" presName="parentText" presStyleLbl="node1" presStyleIdx="2" presStyleCnt="4" custScaleX="1134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48B8B8-2A3C-4C0B-99D3-6B5B05731D08}" type="pres">
      <dgm:prSet presAssocID="{1DDF3B57-0227-4498-BCE3-7A0BB0AD209C}" presName="aSpace" presStyleCnt="0"/>
      <dgm:spPr/>
      <dgm:t>
        <a:bodyPr/>
        <a:lstStyle/>
        <a:p>
          <a:endParaRPr lang="zh-TW" altLang="en-US"/>
        </a:p>
      </dgm:t>
    </dgm:pt>
    <dgm:pt modelId="{5E3DA15F-681D-422D-9434-0F55043A247C}" type="pres">
      <dgm:prSet presAssocID="{FBB8B8BD-BD3F-4615-90AB-4789B59A44CB}" presName="compNode" presStyleCnt="0"/>
      <dgm:spPr/>
      <dgm:t>
        <a:bodyPr/>
        <a:lstStyle/>
        <a:p>
          <a:endParaRPr lang="zh-TW" altLang="en-US"/>
        </a:p>
      </dgm:t>
    </dgm:pt>
    <dgm:pt modelId="{2E7F7226-296A-4198-95A7-6FEABFB9456B}" type="pres">
      <dgm:prSet presAssocID="{FBB8B8BD-BD3F-4615-90AB-4789B59A44CB}" presName="noGeometry" presStyleCnt="0"/>
      <dgm:spPr/>
      <dgm:t>
        <a:bodyPr/>
        <a:lstStyle/>
        <a:p>
          <a:endParaRPr lang="zh-TW" altLang="en-US"/>
        </a:p>
      </dgm:t>
    </dgm:pt>
    <dgm:pt modelId="{A9294410-DB3A-4F1B-A51D-CEB2E9270662}" type="pres">
      <dgm:prSet presAssocID="{FBB8B8BD-BD3F-4615-90AB-4789B59A44CB}" presName="childTextVisible" presStyleLbl="bgAccFollowNode1" presStyleIdx="3" presStyleCnt="4" custScaleX="1129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4FACB7-0F4A-416C-A27D-48C7C677F3B1}" type="pres">
      <dgm:prSet presAssocID="{FBB8B8BD-BD3F-4615-90AB-4789B59A44CB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6CA0EFA3-6E29-45C2-8DEE-A855AA728FB1}" type="pres">
      <dgm:prSet presAssocID="{FBB8B8BD-BD3F-4615-90AB-4789B59A44CB}" presName="parentText" presStyleLbl="node1" presStyleIdx="3" presStyleCnt="4" custLinFactNeighborX="-12664" custLinFactNeighborY="90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925CF0-2FD4-4A7A-91E0-F01E2A2B847B}" type="presOf" srcId="{AED9210A-8C2D-4114-BCA9-288B647D11CD}" destId="{4D4FACB7-0F4A-416C-A27D-48C7C677F3B1}" srcOrd="1" destOrd="1" presId="urn:microsoft.com/office/officeart/2005/8/layout/hProcess6"/>
    <dgm:cxn modelId="{BA90405A-CD04-4621-9C33-ECEEE8C6083B}" type="presOf" srcId="{FBB8B8BD-BD3F-4615-90AB-4789B59A44CB}" destId="{6CA0EFA3-6E29-45C2-8DEE-A855AA728FB1}" srcOrd="0" destOrd="0" presId="urn:microsoft.com/office/officeart/2005/8/layout/hProcess6"/>
    <dgm:cxn modelId="{353CAFA2-545B-4968-A23F-87FBDEBD93F5}" type="presOf" srcId="{447F5915-CFD1-4F8D-A202-7980F2146E5E}" destId="{E5D119D3-F15D-4A10-9818-DCC6B44B9B85}" srcOrd="0" destOrd="0" presId="urn:microsoft.com/office/officeart/2005/8/layout/hProcess6"/>
    <dgm:cxn modelId="{49411B1B-9353-4144-8B0D-B944F4CF5EFA}" type="presOf" srcId="{0A8D82DB-9E1B-4755-BF61-DAB46930D149}" destId="{ED408823-F87F-4F5D-8ECE-D5A60BE33D75}" srcOrd="0" destOrd="0" presId="urn:microsoft.com/office/officeart/2005/8/layout/hProcess6"/>
    <dgm:cxn modelId="{15F26DC6-9768-4104-9B88-094B84C54C1C}" srcId="{0A8D82DB-9E1B-4755-BF61-DAB46930D149}" destId="{FBB8B8BD-BD3F-4615-90AB-4789B59A44CB}" srcOrd="3" destOrd="0" parTransId="{17BF7B21-DC0C-4597-97EA-4127017CA4A0}" sibTransId="{54D38A24-E651-4C83-AE69-D2BB4789E325}"/>
    <dgm:cxn modelId="{C124E449-EDB6-4298-8FA3-024F84F90BCB}" type="presOf" srcId="{AB286F79-FBE4-4D65-8849-FBB3AAD28F44}" destId="{A4608379-286F-4E39-9B2D-E4907B8AE122}" srcOrd="0" destOrd="0" presId="urn:microsoft.com/office/officeart/2005/8/layout/hProcess6"/>
    <dgm:cxn modelId="{1ED953A8-83C0-43B6-BEE1-BFB2AD09109E}" type="presOf" srcId="{725A110F-2779-4979-9CB8-24A73F39359C}" destId="{F5508734-FA89-4351-9640-94380EE160B1}" srcOrd="0" destOrd="0" presId="urn:microsoft.com/office/officeart/2005/8/layout/hProcess6"/>
    <dgm:cxn modelId="{183D48FB-FBF9-41F4-8139-A1B71737E590}" srcId="{0A8D82DB-9E1B-4755-BF61-DAB46930D149}" destId="{725A110F-2779-4979-9CB8-24A73F39359C}" srcOrd="1" destOrd="0" parTransId="{39AA425E-F0A8-439E-8615-97EF3F026186}" sibTransId="{E0BCE36C-A170-47E3-8F25-1A0127168643}"/>
    <dgm:cxn modelId="{6EBDD995-23AE-414C-9E8A-1533DA5B52D9}" type="presOf" srcId="{F700B8C2-A9C2-477F-8776-E7F75150F1B8}" destId="{FE424194-BCA6-4711-A76F-AF7C5CEC165E}" srcOrd="1" destOrd="0" presId="urn:microsoft.com/office/officeart/2005/8/layout/hProcess6"/>
    <dgm:cxn modelId="{A63CAF5C-3FE4-4CB0-9D7A-3B83418994CB}" type="presOf" srcId="{39C7F85A-C590-4BC2-B800-61C7B279020B}" destId="{4D4FACB7-0F4A-416C-A27D-48C7C677F3B1}" srcOrd="1" destOrd="0" presId="urn:microsoft.com/office/officeart/2005/8/layout/hProcess6"/>
    <dgm:cxn modelId="{A76FDAEB-1D44-4F89-9545-F245EBB5F68C}" srcId="{725A110F-2779-4979-9CB8-24A73F39359C}" destId="{AB286F79-FBE4-4D65-8849-FBB3AAD28F44}" srcOrd="0" destOrd="0" parTransId="{DCE8A5D1-F773-4C86-966D-68434B6E0FF6}" sibTransId="{E1CB2DF8-8A4F-4E57-94F4-DC32162ACD84}"/>
    <dgm:cxn modelId="{B6E4FBE1-C1D5-4B29-9342-A33AA7AE7E23}" type="presOf" srcId="{F700B8C2-A9C2-477F-8776-E7F75150F1B8}" destId="{3D6FE2E6-116F-45E2-8B37-15D2BF5067C3}" srcOrd="0" destOrd="0" presId="urn:microsoft.com/office/officeart/2005/8/layout/hProcess6"/>
    <dgm:cxn modelId="{1D533C46-6CD2-4798-858E-DD5E37AEA330}" srcId="{447F5915-CFD1-4F8D-A202-7980F2146E5E}" destId="{F700B8C2-A9C2-477F-8776-E7F75150F1B8}" srcOrd="0" destOrd="0" parTransId="{EEDC8E7B-7916-4506-9CD8-89E659C7A509}" sibTransId="{213CFAF3-B562-43D3-951A-EC3DD7B3A609}"/>
    <dgm:cxn modelId="{26B37E32-C1FC-4042-A7E9-028D21E14846}" type="presOf" srcId="{39C7F85A-C590-4BC2-B800-61C7B279020B}" destId="{A9294410-DB3A-4F1B-A51D-CEB2E9270662}" srcOrd="0" destOrd="0" presId="urn:microsoft.com/office/officeart/2005/8/layout/hProcess6"/>
    <dgm:cxn modelId="{A1D8F7AF-93D2-444F-8BD6-97A458C06618}" type="presOf" srcId="{AED9210A-8C2D-4114-BCA9-288B647D11CD}" destId="{A9294410-DB3A-4F1B-A51D-CEB2E9270662}" srcOrd="0" destOrd="1" presId="urn:microsoft.com/office/officeart/2005/8/layout/hProcess6"/>
    <dgm:cxn modelId="{159AE3B8-1E4A-4015-88C5-8742D9A279D6}" srcId="{0A8D82DB-9E1B-4755-BF61-DAB46930D149}" destId="{447F5915-CFD1-4F8D-A202-7980F2146E5E}" srcOrd="0" destOrd="0" parTransId="{C1B4B4F2-1D78-4B89-A7C6-D836471AB9A1}" sibTransId="{0C2D67F0-E00D-4CE2-92C4-09279E40F361}"/>
    <dgm:cxn modelId="{0E468D8B-70FC-4A7D-A5A0-CB33E6F8FDC2}" type="presOf" srcId="{1DDF3B57-0227-4498-BCE3-7A0BB0AD209C}" destId="{F6389C2E-F75B-4E56-A95D-1691B468275B}" srcOrd="0" destOrd="0" presId="urn:microsoft.com/office/officeart/2005/8/layout/hProcess6"/>
    <dgm:cxn modelId="{B65D3667-AF59-496A-BE44-2B2DEEAD5716}" srcId="{1DDF3B57-0227-4498-BCE3-7A0BB0AD209C}" destId="{96885C2A-F423-40C6-911D-F5DE74DD259C}" srcOrd="0" destOrd="0" parTransId="{A89E99C1-3D6D-4BFA-8B2A-F03A6BDC1CF4}" sibTransId="{165FFA00-0F3F-4E06-BAD2-7B8546607D04}"/>
    <dgm:cxn modelId="{A7FAFAAB-DF22-48B9-8CD3-158B3E911393}" type="presOf" srcId="{AB286F79-FBE4-4D65-8849-FBB3AAD28F44}" destId="{1CBFBF49-A167-42DC-9976-1494A1DE51AC}" srcOrd="1" destOrd="0" presId="urn:microsoft.com/office/officeart/2005/8/layout/hProcess6"/>
    <dgm:cxn modelId="{672F099E-67C7-4106-8DB5-D433A97FFB49}" srcId="{FBB8B8BD-BD3F-4615-90AB-4789B59A44CB}" destId="{AED9210A-8C2D-4114-BCA9-288B647D11CD}" srcOrd="1" destOrd="0" parTransId="{692EDF25-42ED-4D2A-8C87-47BEC64C5DA7}" sibTransId="{71CF05C6-3FCC-4232-A136-8262CA38D779}"/>
    <dgm:cxn modelId="{48F64A3C-D4BF-4697-B97E-FB9CE3799A9E}" srcId="{0A8D82DB-9E1B-4755-BF61-DAB46930D149}" destId="{1DDF3B57-0227-4498-BCE3-7A0BB0AD209C}" srcOrd="2" destOrd="0" parTransId="{3913FFCA-884F-40BE-BCD9-F2F654F51FF4}" sibTransId="{8F75529B-5779-4788-8A0F-C8EC59675F35}"/>
    <dgm:cxn modelId="{C31A1EEF-D8AD-48BE-A307-9B1A90B4A0F7}" srcId="{FBB8B8BD-BD3F-4615-90AB-4789B59A44CB}" destId="{39C7F85A-C590-4BC2-B800-61C7B279020B}" srcOrd="0" destOrd="0" parTransId="{F06BCD58-6970-4336-A77F-999CC9BD0376}" sibTransId="{4ED7B9EF-62F9-4E0B-9230-9139C0931804}"/>
    <dgm:cxn modelId="{A5B9973E-D025-4BAB-A06B-54FFE42F70DD}" type="presOf" srcId="{96885C2A-F423-40C6-911D-F5DE74DD259C}" destId="{A3877D55-C6EF-423B-8EA5-BFDFDDF36AE5}" srcOrd="1" destOrd="0" presId="urn:microsoft.com/office/officeart/2005/8/layout/hProcess6"/>
    <dgm:cxn modelId="{00E6156C-A46B-4B43-9359-6CAB1DBE6B38}" type="presOf" srcId="{96885C2A-F423-40C6-911D-F5DE74DD259C}" destId="{38265A25-4FE9-4E8B-93A9-3C3C50848D96}" srcOrd="0" destOrd="0" presId="urn:microsoft.com/office/officeart/2005/8/layout/hProcess6"/>
    <dgm:cxn modelId="{66D3E135-102D-49D7-A271-C6AE295843E4}" type="presParOf" srcId="{ED408823-F87F-4F5D-8ECE-D5A60BE33D75}" destId="{8B5E1286-3B79-4E61-BABC-616467D1504C}" srcOrd="0" destOrd="0" presId="urn:microsoft.com/office/officeart/2005/8/layout/hProcess6"/>
    <dgm:cxn modelId="{960A3E16-7811-4EDB-871E-A4ED7FDEB9CD}" type="presParOf" srcId="{8B5E1286-3B79-4E61-BABC-616467D1504C}" destId="{0CAD7A85-4E85-4D26-AF9A-876B33FC93B5}" srcOrd="0" destOrd="0" presId="urn:microsoft.com/office/officeart/2005/8/layout/hProcess6"/>
    <dgm:cxn modelId="{5BC9DD13-8E20-42B3-81CE-5B537F00ED2C}" type="presParOf" srcId="{8B5E1286-3B79-4E61-BABC-616467D1504C}" destId="{3D6FE2E6-116F-45E2-8B37-15D2BF5067C3}" srcOrd="1" destOrd="0" presId="urn:microsoft.com/office/officeart/2005/8/layout/hProcess6"/>
    <dgm:cxn modelId="{AAAE06F0-359C-42E6-9CD8-0D32C239549E}" type="presParOf" srcId="{8B5E1286-3B79-4E61-BABC-616467D1504C}" destId="{FE424194-BCA6-4711-A76F-AF7C5CEC165E}" srcOrd="2" destOrd="0" presId="urn:microsoft.com/office/officeart/2005/8/layout/hProcess6"/>
    <dgm:cxn modelId="{E221A1E5-25BE-4C4E-9395-2AAD5C9EEE65}" type="presParOf" srcId="{8B5E1286-3B79-4E61-BABC-616467D1504C}" destId="{E5D119D3-F15D-4A10-9818-DCC6B44B9B85}" srcOrd="3" destOrd="0" presId="urn:microsoft.com/office/officeart/2005/8/layout/hProcess6"/>
    <dgm:cxn modelId="{59F1CB18-9543-42FA-A162-819053864B76}" type="presParOf" srcId="{ED408823-F87F-4F5D-8ECE-D5A60BE33D75}" destId="{08B1901D-26B0-41EB-865B-BE00AAC2D2A3}" srcOrd="1" destOrd="0" presId="urn:microsoft.com/office/officeart/2005/8/layout/hProcess6"/>
    <dgm:cxn modelId="{452A0F3D-9A25-4E50-8735-E2A4F6C6BF21}" type="presParOf" srcId="{ED408823-F87F-4F5D-8ECE-D5A60BE33D75}" destId="{D25E9A73-4C73-4DA6-A9EF-6858C97CFA4D}" srcOrd="2" destOrd="0" presId="urn:microsoft.com/office/officeart/2005/8/layout/hProcess6"/>
    <dgm:cxn modelId="{48C421F6-FC3E-46D6-818F-94FBDCD71954}" type="presParOf" srcId="{D25E9A73-4C73-4DA6-A9EF-6858C97CFA4D}" destId="{4CAD5229-1FDA-482E-BDBC-356CE7177067}" srcOrd="0" destOrd="0" presId="urn:microsoft.com/office/officeart/2005/8/layout/hProcess6"/>
    <dgm:cxn modelId="{0F43DE41-EF61-4848-BFC5-233375496CF6}" type="presParOf" srcId="{D25E9A73-4C73-4DA6-A9EF-6858C97CFA4D}" destId="{A4608379-286F-4E39-9B2D-E4907B8AE122}" srcOrd="1" destOrd="0" presId="urn:microsoft.com/office/officeart/2005/8/layout/hProcess6"/>
    <dgm:cxn modelId="{5A62340B-7C93-4A35-9FCD-8557882CAEF7}" type="presParOf" srcId="{D25E9A73-4C73-4DA6-A9EF-6858C97CFA4D}" destId="{1CBFBF49-A167-42DC-9976-1494A1DE51AC}" srcOrd="2" destOrd="0" presId="urn:microsoft.com/office/officeart/2005/8/layout/hProcess6"/>
    <dgm:cxn modelId="{DA2460DC-8C1F-457D-8AAA-3DDD4BD53258}" type="presParOf" srcId="{D25E9A73-4C73-4DA6-A9EF-6858C97CFA4D}" destId="{F5508734-FA89-4351-9640-94380EE160B1}" srcOrd="3" destOrd="0" presId="urn:microsoft.com/office/officeart/2005/8/layout/hProcess6"/>
    <dgm:cxn modelId="{998319DF-BCE1-4933-BA3D-DFA3303EE5AE}" type="presParOf" srcId="{ED408823-F87F-4F5D-8ECE-D5A60BE33D75}" destId="{EEA281DE-3DF7-416F-A2EB-28C67F31A7D1}" srcOrd="3" destOrd="0" presId="urn:microsoft.com/office/officeart/2005/8/layout/hProcess6"/>
    <dgm:cxn modelId="{1BB230B9-FED5-433A-B623-61BE55EAEBEA}" type="presParOf" srcId="{ED408823-F87F-4F5D-8ECE-D5A60BE33D75}" destId="{5CEA4B09-10CF-403A-95E8-CA3BDDDBAA93}" srcOrd="4" destOrd="0" presId="urn:microsoft.com/office/officeart/2005/8/layout/hProcess6"/>
    <dgm:cxn modelId="{41852857-AC1F-48E6-A639-6941E6FC273F}" type="presParOf" srcId="{5CEA4B09-10CF-403A-95E8-CA3BDDDBAA93}" destId="{2393DDA3-2EAD-41C8-98E1-469F5A67617D}" srcOrd="0" destOrd="0" presId="urn:microsoft.com/office/officeart/2005/8/layout/hProcess6"/>
    <dgm:cxn modelId="{BC579A4B-63F5-4F7A-9062-C54A23624C39}" type="presParOf" srcId="{5CEA4B09-10CF-403A-95E8-CA3BDDDBAA93}" destId="{38265A25-4FE9-4E8B-93A9-3C3C50848D96}" srcOrd="1" destOrd="0" presId="urn:microsoft.com/office/officeart/2005/8/layout/hProcess6"/>
    <dgm:cxn modelId="{9AA302D8-0FC3-44F7-A828-7CC5724A7554}" type="presParOf" srcId="{5CEA4B09-10CF-403A-95E8-CA3BDDDBAA93}" destId="{A3877D55-C6EF-423B-8EA5-BFDFDDF36AE5}" srcOrd="2" destOrd="0" presId="urn:microsoft.com/office/officeart/2005/8/layout/hProcess6"/>
    <dgm:cxn modelId="{FFFA47D0-D69B-4742-A6C9-77190D341319}" type="presParOf" srcId="{5CEA4B09-10CF-403A-95E8-CA3BDDDBAA93}" destId="{F6389C2E-F75B-4E56-A95D-1691B468275B}" srcOrd="3" destOrd="0" presId="urn:microsoft.com/office/officeart/2005/8/layout/hProcess6"/>
    <dgm:cxn modelId="{53CFCB0D-5D81-4DF5-9270-8692FB0852CA}" type="presParOf" srcId="{ED408823-F87F-4F5D-8ECE-D5A60BE33D75}" destId="{EA48B8B8-2A3C-4C0B-99D3-6B5B05731D08}" srcOrd="5" destOrd="0" presId="urn:microsoft.com/office/officeart/2005/8/layout/hProcess6"/>
    <dgm:cxn modelId="{05D9A3D8-19B3-414C-BD71-36374607DDDC}" type="presParOf" srcId="{ED408823-F87F-4F5D-8ECE-D5A60BE33D75}" destId="{5E3DA15F-681D-422D-9434-0F55043A247C}" srcOrd="6" destOrd="0" presId="urn:microsoft.com/office/officeart/2005/8/layout/hProcess6"/>
    <dgm:cxn modelId="{476853A2-000D-4559-9E10-7A23FB235CFC}" type="presParOf" srcId="{5E3DA15F-681D-422D-9434-0F55043A247C}" destId="{2E7F7226-296A-4198-95A7-6FEABFB9456B}" srcOrd="0" destOrd="0" presId="urn:microsoft.com/office/officeart/2005/8/layout/hProcess6"/>
    <dgm:cxn modelId="{A73E3F8E-1040-4A2E-80C5-A3D7FAC46263}" type="presParOf" srcId="{5E3DA15F-681D-422D-9434-0F55043A247C}" destId="{A9294410-DB3A-4F1B-A51D-CEB2E9270662}" srcOrd="1" destOrd="0" presId="urn:microsoft.com/office/officeart/2005/8/layout/hProcess6"/>
    <dgm:cxn modelId="{D06A6E54-2D5E-459A-80DC-F09A0B6BD495}" type="presParOf" srcId="{5E3DA15F-681D-422D-9434-0F55043A247C}" destId="{4D4FACB7-0F4A-416C-A27D-48C7C677F3B1}" srcOrd="2" destOrd="0" presId="urn:microsoft.com/office/officeart/2005/8/layout/hProcess6"/>
    <dgm:cxn modelId="{5F71B48C-DB84-4917-A8CB-9FDD4A540064}" type="presParOf" srcId="{5E3DA15F-681D-422D-9434-0F55043A247C}" destId="{6CA0EFA3-6E29-45C2-8DEE-A855AA728FB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E2E6-116F-45E2-8B37-15D2BF5067C3}">
      <dsp:nvSpPr>
        <dsp:cNvPr id="0" name=""/>
        <dsp:cNvSpPr/>
      </dsp:nvSpPr>
      <dsp:spPr>
        <a:xfrm>
          <a:off x="242002" y="175081"/>
          <a:ext cx="2684572" cy="16996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j-ea"/>
              <a:ea typeface="+mj-ea"/>
            </a:rPr>
            <a:t>申請團隊提出</a:t>
          </a:r>
          <a:r>
            <a:rPr lang="en-US" altLang="zh-TW" sz="1600" kern="1200" dirty="0" smtClean="0">
              <a:latin typeface="+mj-ea"/>
              <a:ea typeface="+mj-ea"/>
            </a:rPr>
            <a:t/>
          </a:r>
          <a:br>
            <a:rPr lang="en-US" altLang="zh-TW" sz="1600" kern="1200" dirty="0" smtClean="0">
              <a:latin typeface="+mj-ea"/>
              <a:ea typeface="+mj-ea"/>
            </a:rPr>
          </a:br>
          <a:r>
            <a:rPr lang="zh-TW" altLang="en-US" sz="2400" b="1" kern="1200" dirty="0" smtClean="0">
              <a:latin typeface="+mj-ea"/>
              <a:ea typeface="+mj-ea"/>
            </a:rPr>
            <a:t>構想書</a:t>
          </a:r>
          <a:r>
            <a:rPr lang="en-US" altLang="zh-TW" sz="1600" kern="1200" dirty="0" smtClean="0">
              <a:latin typeface="+mj-ea"/>
              <a:ea typeface="+mj-ea"/>
            </a:rPr>
            <a:t/>
          </a:r>
          <a:br>
            <a:rPr lang="en-US" altLang="zh-TW" sz="1600" kern="1200" dirty="0" smtClean="0">
              <a:latin typeface="+mj-ea"/>
              <a:ea typeface="+mj-ea"/>
            </a:rPr>
          </a:br>
          <a:r>
            <a:rPr lang="en-US" altLang="zh-TW" sz="1600" kern="1200" dirty="0" smtClean="0">
              <a:latin typeface="+mj-ea"/>
              <a:ea typeface="+mj-ea"/>
            </a:rPr>
            <a:t>(A4</a:t>
          </a:r>
          <a:r>
            <a:rPr lang="zh-TW" altLang="en-US" sz="1600" kern="1200" dirty="0" smtClean="0">
              <a:latin typeface="+mj-ea"/>
              <a:ea typeface="+mj-ea"/>
            </a:rPr>
            <a:t>大小</a:t>
          </a:r>
          <a:r>
            <a:rPr lang="en-US" altLang="zh-TW" sz="1800" b="1" kern="1200" dirty="0" smtClean="0">
              <a:latin typeface="+mj-ea"/>
              <a:ea typeface="+mj-ea"/>
            </a:rPr>
            <a:t>3</a:t>
          </a:r>
          <a:r>
            <a:rPr lang="zh-TW" altLang="en-US" sz="1600" kern="1200" dirty="0" smtClean="0">
              <a:latin typeface="+mj-ea"/>
              <a:ea typeface="+mj-ea"/>
            </a:rPr>
            <a:t>頁內</a:t>
          </a:r>
          <a:r>
            <a:rPr lang="en-US" altLang="zh-TW" sz="1600" kern="1200" dirty="0" smtClean="0">
              <a:latin typeface="+mj-ea"/>
              <a:ea typeface="+mj-ea"/>
            </a:rPr>
            <a:t>)</a:t>
          </a:r>
          <a:endParaRPr lang="zh-TW" altLang="en-US" sz="1600" kern="1200" dirty="0">
            <a:latin typeface="+mj-ea"/>
            <a:ea typeface="+mj-ea"/>
          </a:endParaRPr>
        </a:p>
      </dsp:txBody>
      <dsp:txXfrm>
        <a:off x="913145" y="430032"/>
        <a:ext cx="1418543" cy="1189771"/>
      </dsp:txXfrm>
    </dsp:sp>
    <dsp:sp modelId="{E5D119D3-F15D-4A10-9818-DCC6B44B9B85}">
      <dsp:nvSpPr>
        <dsp:cNvPr id="0" name=""/>
        <dsp:cNvSpPr/>
      </dsp:nvSpPr>
      <dsp:spPr>
        <a:xfrm>
          <a:off x="0" y="546307"/>
          <a:ext cx="1043223" cy="972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Step1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構想書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2776" y="688684"/>
        <a:ext cx="737671" cy="687459"/>
      </dsp:txXfrm>
    </dsp:sp>
    <dsp:sp modelId="{A4608379-286F-4E39-9B2D-E4907B8AE122}">
      <dsp:nvSpPr>
        <dsp:cNvPr id="0" name=""/>
        <dsp:cNvSpPr/>
      </dsp:nvSpPr>
      <dsp:spPr>
        <a:xfrm>
          <a:off x="3410333" y="182984"/>
          <a:ext cx="2238968" cy="1699673"/>
        </a:xfrm>
        <a:prstGeom prst="rightArrow">
          <a:avLst>
            <a:gd name="adj1" fmla="val 70000"/>
            <a:gd name="adj2" fmla="val 50000"/>
          </a:avLst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評審委員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70075" y="437935"/>
        <a:ext cx="1091497" cy="1189771"/>
      </dsp:txXfrm>
    </dsp:sp>
    <dsp:sp modelId="{F5508734-FA89-4351-9640-94380EE160B1}">
      <dsp:nvSpPr>
        <dsp:cNvPr id="0" name=""/>
        <dsp:cNvSpPr/>
      </dsp:nvSpPr>
      <dsp:spPr>
        <a:xfrm>
          <a:off x="2932709" y="510485"/>
          <a:ext cx="1012317" cy="105719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Step2</a:t>
          </a:r>
          <a:r>
            <a:rPr lang="zh-TW" altLang="en-US" sz="18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0959" y="665307"/>
        <a:ext cx="715817" cy="747550"/>
      </dsp:txXfrm>
    </dsp:sp>
    <dsp:sp modelId="{38265A25-4FE9-4E8B-93A9-3C3C50848D96}">
      <dsp:nvSpPr>
        <dsp:cNvPr id="0" name=""/>
        <dsp:cNvSpPr/>
      </dsp:nvSpPr>
      <dsp:spPr>
        <a:xfrm>
          <a:off x="5723593" y="181217"/>
          <a:ext cx="2965658" cy="16996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申請團隊提出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計畫書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(A4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大小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頁內</a:t>
          </a:r>
          <a:r>
            <a: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65008" y="436168"/>
        <a:ext cx="1629358" cy="1189771"/>
      </dsp:txXfrm>
    </dsp:sp>
    <dsp:sp modelId="{F6389C2E-F75B-4E56-A95D-1691B468275B}">
      <dsp:nvSpPr>
        <dsp:cNvPr id="0" name=""/>
        <dsp:cNvSpPr/>
      </dsp:nvSpPr>
      <dsp:spPr>
        <a:xfrm>
          <a:off x="5678565" y="538811"/>
          <a:ext cx="1103044" cy="972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Step3</a:t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計畫書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40102" y="681188"/>
        <a:ext cx="779970" cy="687459"/>
      </dsp:txXfrm>
    </dsp:sp>
    <dsp:sp modelId="{A9294410-DB3A-4F1B-A51D-CEB2E9270662}">
      <dsp:nvSpPr>
        <dsp:cNvPr id="0" name=""/>
        <dsp:cNvSpPr/>
      </dsp:nvSpPr>
      <dsp:spPr>
        <a:xfrm>
          <a:off x="9166813" y="175081"/>
          <a:ext cx="2196327" cy="1699673"/>
        </a:xfrm>
        <a:prstGeom prst="rightArrow">
          <a:avLst>
            <a:gd name="adj1" fmla="val 70000"/>
            <a:gd name="adj2" fmla="val 50000"/>
          </a:avLst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初審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複審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15895" y="430032"/>
        <a:ext cx="1070709" cy="1189771"/>
      </dsp:txXfrm>
    </dsp:sp>
    <dsp:sp modelId="{6CA0EFA3-6E29-45C2-8DEE-A855AA728FB1}">
      <dsp:nvSpPr>
        <dsp:cNvPr id="0" name=""/>
        <dsp:cNvSpPr/>
      </dsp:nvSpPr>
      <dsp:spPr>
        <a:xfrm>
          <a:off x="8683535" y="547609"/>
          <a:ext cx="972213" cy="97221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Step4</a:t>
          </a:r>
          <a:br>
            <a:rPr lang="en-US" altLang="zh-TW" sz="18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25912" y="689986"/>
        <a:ext cx="687459" cy="68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64EFD-5CA6-4FC6-B00C-6197888B143E}" type="datetimeFigureOut">
              <a:rPr lang="zh-TW" altLang="en-US" smtClean="0"/>
              <a:t>2022/3/1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D573-8ABA-4FB0-9C4B-2E016903F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654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78AF-30FE-490E-9C4D-320EDB59EBA3}" type="datetimeFigureOut">
              <a:rPr lang="zh-TW" altLang="en-US" smtClean="0"/>
              <a:t>2022/3/1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633C7-C905-44DD-AD35-730B875D3A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476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56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FA68-098C-4FD1-9DC9-4E8F174A42CD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0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F58-85A7-4B32-B900-C96EC294A36E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EBD-D528-4466-A2AD-7DA155E3FF33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131B-71AF-4856-81CF-3773BFDA3EFB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7E3271C-D961-43BF-A396-45ABF22EBCE9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9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6DCA-E1E3-4346-BABE-C9D151C806CA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916-F707-497C-AA80-A3DC8FA34F8B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5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7C89-9DE1-4D9B-A935-0A34A57DB5C6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2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E1C2-9275-4870-88FA-4313F4D40B4B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3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EB0-DC73-4D75-B6C8-07F519E7094D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D1B0-52BF-4A98-B9D7-48A646A6D52C}" type="datetime1">
              <a:rPr lang="en-US" altLang="zh-TW" smtClean="0"/>
              <a:t>3/1/2022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4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00D29A-5FAE-458D-A8C8-2E1D9F589C15}" type="datetime1">
              <a:rPr lang="en-US" altLang="zh-TW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moeaincu.wixsite.com/aicu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moeaincu.wixsite.com/aic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up.tw/20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CUP 2023</a:t>
            </a:r>
            <a:b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徵件說明會</a:t>
            </a:r>
            <a:endParaRPr lang="zh-TW" alt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6690" y="4654984"/>
            <a:ext cx="6220691" cy="1655762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教育部人工智慧競賽與標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資料蒐集計畫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國立中央大學資工系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蔡宗翰教授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211" y="152977"/>
            <a:ext cx="9349166" cy="115196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書：主要評估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110" y="1410583"/>
            <a:ext cx="11252489" cy="54474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執行內容是否妥適，包括總目標、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主題、競賽內容、預期成果、對國內特定領域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培育的可能貢獻等。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可執行性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具備妥適之資料集，包括資料量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大小、預估標註筆數、標註進行方式、每筆標註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資料預估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費用等。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計畫效益與本案目標切合性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補助單位的計畫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及協同主持人近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年相關計畫執行績效與本案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合宜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經費編列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合理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7206" y="295497"/>
            <a:ext cx="10396882" cy="115196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7975" y="2121004"/>
            <a:ext cx="10903662" cy="49999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內容：</a:t>
            </a:r>
            <a:endParaRPr lang="en-US" altLang="zh-TW" sz="3200" kern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+mj-lt"/>
              <a:buAutoNum type="arabicPeriod"/>
            </a:pP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3200" b="1" kern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構想</a:t>
            </a:r>
            <a:r>
              <a:rPr lang="en-US" altLang="zh-TW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總目標、競賽主題、競賽內容、預期成果、對國內特定領域</a:t>
            </a:r>
            <a:r>
              <a:rPr lang="en-US" altLang="zh-TW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人才培育的可能貢獻等</a:t>
            </a:r>
            <a:r>
              <a:rPr lang="en-US" altLang="zh-TW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000"/>
              </a:lnSpc>
              <a:buFont typeface="+mj-lt"/>
              <a:buAutoNum type="arabicPeriod"/>
            </a:pPr>
            <a:r>
              <a:rPr lang="zh-TW" altLang="en-US" sz="3200" b="1" kern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標註範例與預估標註筆數、標註進行方式、每筆標註資料預估費用</a:t>
            </a:r>
            <a:endParaRPr lang="en-US" altLang="zh-TW" sz="3200" kern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buFont typeface="+mj-lt"/>
              <a:buAutoNum type="arabicPeriod"/>
            </a:pPr>
            <a:r>
              <a:rPr lang="zh-TW" altLang="en-US" sz="3200" b="1" kern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b="1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獲取資料方式</a:t>
            </a:r>
            <a:r>
              <a:rPr lang="en-US" altLang="zh-TW" sz="3200" b="1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請簽署附件</a:t>
            </a:r>
            <a:r>
              <a:rPr lang="en-US" altLang="zh-TW" sz="3200" b="1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2-1~2-3</a:t>
            </a:r>
            <a:r>
              <a:rPr lang="zh-TW" altLang="en-US" sz="3200" b="1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授權書</a:t>
            </a:r>
            <a:r>
              <a:rPr lang="en-US" altLang="zh-TW" sz="3200" b="1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000"/>
              </a:lnSpc>
              <a:buFont typeface="+mj-lt"/>
              <a:buAutoNum type="arabicPeriod"/>
            </a:pP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近五年</a:t>
            </a:r>
            <a:r>
              <a:rPr lang="zh-TW" altLang="en-US" sz="3200" b="1" kern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200" kern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中或已執行的</a:t>
            </a:r>
            <a:r>
              <a:rPr lang="zh-TW" altLang="en-US" sz="3200" b="1" kern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相關計畫</a:t>
            </a:r>
            <a:endParaRPr lang="en-US" altLang="zh-TW" sz="3200" b="1" kern="1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3669849" y="163013"/>
            <a:ext cx="8281359" cy="2442163"/>
          </a:xfrm>
          <a:prstGeom prst="wedgeRoundRectCallout">
            <a:avLst>
              <a:gd name="adj1" fmla="val -60193"/>
              <a:gd name="adj2" fmla="val -2475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+mj-ea"/>
                <a:ea typeface="+mj-ea"/>
              </a:rPr>
              <a:t>構想書階段，</a:t>
            </a:r>
            <a:r>
              <a:rPr lang="zh-TW" altLang="en-US" sz="2000" dirty="0">
                <a:latin typeface="+mj-ea"/>
                <a:ea typeface="+mj-ea"/>
              </a:rPr>
              <a:t>需</a:t>
            </a:r>
            <a:r>
              <a:rPr lang="zh-TW" altLang="en-US" sz="2000" dirty="0" smtClean="0">
                <a:latin typeface="+mj-ea"/>
                <a:ea typeface="+mj-ea"/>
              </a:rPr>
              <a:t>檢附資料：</a:t>
            </a:r>
            <a:r>
              <a:rPr lang="en-US" altLang="zh-TW" sz="2000" dirty="0" smtClean="0">
                <a:latin typeface="+mj-ea"/>
                <a:ea typeface="+mj-ea"/>
              </a:rPr>
              <a:t/>
            </a:r>
            <a:br>
              <a:rPr lang="en-US" altLang="zh-TW" sz="2000" dirty="0" smtClean="0">
                <a:latin typeface="+mj-ea"/>
                <a:ea typeface="+mj-ea"/>
              </a:rPr>
            </a:br>
            <a:r>
              <a:rPr lang="en-US" altLang="zh-TW" sz="2000" dirty="0" smtClean="0">
                <a:latin typeface="+mj-ea"/>
                <a:ea typeface="+mj-ea"/>
              </a:rPr>
              <a:t>1.</a:t>
            </a:r>
            <a:r>
              <a:rPr lang="zh-TW" altLang="en-US" sz="2000" dirty="0" smtClean="0">
                <a:latin typeface="+mj-ea"/>
                <a:ea typeface="+mj-ea"/>
              </a:rPr>
              <a:t> </a:t>
            </a:r>
            <a:r>
              <a:rPr lang="zh-TW" altLang="en-US" sz="2000" dirty="0">
                <a:latin typeface="+mj-ea"/>
                <a:ea typeface="+mj-ea"/>
              </a:rPr>
              <a:t>構想</a:t>
            </a:r>
            <a:r>
              <a:rPr lang="zh-TW" altLang="en-US" sz="2000" dirty="0" smtClean="0">
                <a:latin typeface="+mj-ea"/>
                <a:ea typeface="+mj-ea"/>
              </a:rPr>
              <a:t>書</a:t>
            </a:r>
            <a:r>
              <a:rPr lang="en-US" altLang="zh-TW" sz="2000" dirty="0" smtClean="0">
                <a:latin typeface="+mj-ea"/>
                <a:ea typeface="+mj-ea"/>
              </a:rPr>
              <a:t/>
            </a:r>
            <a:br>
              <a:rPr lang="en-US" altLang="zh-TW" sz="2000" dirty="0" smtClean="0">
                <a:latin typeface="+mj-ea"/>
                <a:ea typeface="+mj-ea"/>
              </a:rPr>
            </a:br>
            <a:r>
              <a:rPr lang="en-US" altLang="zh-TW" sz="2000" dirty="0" smtClean="0">
                <a:latin typeface="+mj-ea"/>
                <a:ea typeface="+mj-ea"/>
              </a:rPr>
              <a:t>2.</a:t>
            </a:r>
            <a:r>
              <a:rPr lang="zh-TW" altLang="en-US" sz="2000" dirty="0" smtClean="0">
                <a:latin typeface="+mj-ea"/>
                <a:ea typeface="+mj-ea"/>
              </a:rPr>
              <a:t>附件</a:t>
            </a:r>
            <a:r>
              <a:rPr lang="en-US" altLang="zh-TW" sz="2000" dirty="0" smtClean="0">
                <a:latin typeface="+mj-ea"/>
                <a:ea typeface="+mj-ea"/>
              </a:rPr>
              <a:t>2-1~2-3</a:t>
            </a:r>
            <a:r>
              <a:rPr lang="zh-TW" altLang="en-US" sz="2000" dirty="0" smtClean="0">
                <a:latin typeface="+mj-ea"/>
                <a:ea typeface="+mj-ea"/>
              </a:rPr>
              <a:t>授權書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 smtClean="0">
                <a:latin typeface="+mj-ea"/>
                <a:ea typeface="+mj-ea"/>
              </a:rPr>
              <a:t>含用印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。</a:t>
            </a:r>
            <a:r>
              <a:rPr lang="zh-TW" altLang="en-US" sz="2000" dirty="0" smtClean="0">
                <a:latin typeface="+mj-ea"/>
                <a:ea typeface="+mj-ea"/>
              </a:rPr>
              <a:t>若有困難，須檢附原因，並於計畫書階段補齊。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+mj-ea"/>
                <a:ea typeface="+mj-ea"/>
              </a:rPr>
              <a:t>內容篇幅：</a:t>
            </a:r>
            <a:r>
              <a:rPr lang="en-US" altLang="zh-TW" sz="2000" dirty="0" smtClean="0">
                <a:latin typeface="+mj-ea"/>
                <a:ea typeface="+mj-ea"/>
              </a:rPr>
              <a:t>A4</a:t>
            </a:r>
            <a:r>
              <a:rPr lang="zh-TW" altLang="en-US" sz="2000" dirty="0" smtClean="0">
                <a:latin typeface="+mj-ea"/>
                <a:ea typeface="+mj-ea"/>
              </a:rPr>
              <a:t>大小</a:t>
            </a:r>
            <a:r>
              <a:rPr lang="en-US" altLang="zh-TW" sz="2000" dirty="0" smtClean="0">
                <a:latin typeface="+mj-ea"/>
                <a:ea typeface="+mj-ea"/>
              </a:rPr>
              <a:t>3</a:t>
            </a:r>
            <a:r>
              <a:rPr lang="zh-TW" altLang="en-US" sz="2000" dirty="0" smtClean="0">
                <a:latin typeface="+mj-ea"/>
                <a:ea typeface="+mj-ea"/>
              </a:rPr>
              <a:t>頁</a:t>
            </a:r>
            <a:endParaRPr lang="en-US" altLang="zh-TW" sz="20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+mj-ea"/>
                <a:ea typeface="+mj-ea"/>
              </a:rPr>
              <a:t>收件時間：即日起至</a:t>
            </a:r>
            <a:r>
              <a:rPr lang="en-US" altLang="zh-TW" sz="2000" b="1" u="sng" dirty="0" smtClean="0">
                <a:latin typeface="+mj-ea"/>
                <a:ea typeface="+mj-ea"/>
              </a:rPr>
              <a:t>111.04.18(</a:t>
            </a:r>
            <a:r>
              <a:rPr lang="zh-TW" altLang="en-US" sz="2000" b="1" u="sng" dirty="0" smtClean="0">
                <a:latin typeface="+mj-ea"/>
                <a:ea typeface="+mj-ea"/>
              </a:rPr>
              <a:t>一</a:t>
            </a:r>
            <a:r>
              <a:rPr lang="en-US" altLang="zh-TW" sz="2000" b="1" u="sng" dirty="0" smtClean="0">
                <a:latin typeface="+mj-ea"/>
                <a:ea typeface="+mj-ea"/>
              </a:rPr>
              <a:t>)23</a:t>
            </a:r>
            <a:r>
              <a:rPr lang="zh-TW" altLang="en-US" sz="2000" b="1" u="sng" dirty="0" smtClean="0">
                <a:latin typeface="+mj-ea"/>
                <a:ea typeface="+mj-ea"/>
              </a:rPr>
              <a:t>：</a:t>
            </a:r>
            <a:r>
              <a:rPr lang="en-US" altLang="zh-TW" sz="2000" b="1" u="sng" dirty="0" smtClean="0">
                <a:latin typeface="+mj-ea"/>
                <a:ea typeface="+mj-ea"/>
              </a:rPr>
              <a:t>59</a:t>
            </a:r>
            <a:r>
              <a:rPr lang="zh-TW" altLang="en-US" sz="2000" dirty="0" smtClean="0">
                <a:latin typeface="+mj-ea"/>
                <a:ea typeface="+mj-ea"/>
              </a:rPr>
              <a:t>止</a:t>
            </a:r>
            <a:endParaRPr lang="en-US" altLang="zh-TW" sz="20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+mj-ea"/>
                <a:ea typeface="+mj-ea"/>
              </a:rPr>
              <a:t>寄信至：</a:t>
            </a:r>
            <a:r>
              <a:rPr lang="en-US" altLang="zh-TW" sz="2000" dirty="0" smtClean="0">
                <a:solidFill>
                  <a:schemeClr val="bg1"/>
                </a:solidFill>
                <a:latin typeface="+mj-ea"/>
                <a:ea typeface="+mj-ea"/>
              </a:rPr>
              <a:t>moe.ai.ncu@gmail.com</a:t>
            </a:r>
            <a:endParaRPr lang="en-US" altLang="zh-TW" sz="20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+mj-ea"/>
                <a:ea typeface="+mj-ea"/>
              </a:rPr>
              <a:t>收件單位：教育部人工智慧競賽與標註資料蒐集計畫辦公室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69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975" y="128508"/>
            <a:ext cx="10396882" cy="1151965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2-1~2-3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授權書說明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338" y="1289980"/>
            <a:ext cx="10903662" cy="499998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b="1" kern="1800" dirty="0" smtClean="0">
                <a:latin typeface="+mj-ea"/>
                <a:ea typeface="+mj-ea"/>
              </a:rPr>
              <a:t>2-1</a:t>
            </a:r>
            <a:r>
              <a:rPr lang="zh-TW" altLang="en-US" sz="2800" b="1" kern="1800" dirty="0" smtClean="0">
                <a:latin typeface="+mj-ea"/>
                <a:ea typeface="+mj-ea"/>
              </a:rPr>
              <a:t> 本</a:t>
            </a:r>
            <a:r>
              <a:rPr lang="zh-TW" altLang="en-US" sz="2800" b="1" kern="1800" dirty="0">
                <a:latin typeface="+mj-ea"/>
                <a:ea typeface="+mj-ea"/>
              </a:rPr>
              <a:t>計畫成果來源暨後續公開暨運用</a:t>
            </a:r>
            <a:r>
              <a:rPr lang="zh-TW" altLang="en-US" sz="2800" b="1" kern="1800" dirty="0" smtClean="0">
                <a:latin typeface="+mj-ea"/>
                <a:ea typeface="+mj-ea"/>
              </a:rPr>
              <a:t>說明：</a:t>
            </a:r>
            <a:r>
              <a:rPr lang="en-US" altLang="zh-TW" sz="2800" kern="1800" dirty="0" smtClean="0">
                <a:latin typeface="+mj-ea"/>
                <a:ea typeface="+mj-ea"/>
              </a:rPr>
              <a:t/>
            </a:r>
            <a:br>
              <a:rPr lang="en-US" altLang="zh-TW" sz="2800" kern="1800" dirty="0" smtClean="0">
                <a:latin typeface="+mj-ea"/>
                <a:ea typeface="+mj-ea"/>
              </a:rPr>
            </a:br>
            <a:r>
              <a:rPr lang="zh-TW" altLang="en-US" sz="2400" kern="1800" dirty="0" smtClean="0">
                <a:latin typeface="+mj-ea"/>
                <a:ea typeface="+mj-ea"/>
              </a:rPr>
              <a:t>需學校用印</a:t>
            </a:r>
            <a:r>
              <a:rPr lang="en-US" altLang="zh-TW" sz="2400" kern="1800" dirty="0" smtClean="0">
                <a:latin typeface="+mj-ea"/>
                <a:ea typeface="+mj-ea"/>
              </a:rPr>
              <a:t>(</a:t>
            </a:r>
            <a:r>
              <a:rPr lang="zh-TW" altLang="en-US" sz="2400" kern="1800" dirty="0" smtClean="0">
                <a:latin typeface="+mj-ea"/>
                <a:ea typeface="+mj-ea"/>
              </a:rPr>
              <a:t>機關為學校名、代表人為校長</a:t>
            </a:r>
            <a:r>
              <a:rPr lang="en-US" altLang="zh-TW" sz="2400" kern="1800" dirty="0" smtClean="0">
                <a:latin typeface="+mj-ea"/>
                <a:ea typeface="+mj-ea"/>
              </a:rPr>
              <a:t>)</a:t>
            </a:r>
            <a:br>
              <a:rPr lang="en-US" altLang="zh-TW" sz="2400" kern="1800" dirty="0" smtClean="0">
                <a:latin typeface="+mj-ea"/>
                <a:ea typeface="+mj-ea"/>
              </a:rPr>
            </a:br>
            <a:r>
              <a:rPr lang="zh-TW" altLang="en-US" sz="2400" kern="1800" dirty="0" smtClean="0">
                <a:latin typeface="+mj-ea"/>
                <a:ea typeface="+mj-ea"/>
              </a:rPr>
              <a:t>另需計畫主持人簽名、蓋章</a:t>
            </a:r>
            <a:endParaRPr lang="en-US" altLang="zh-TW" sz="2400" kern="1800" dirty="0" smtClean="0"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en-US" altLang="zh-TW" sz="2800" b="1" dirty="0" smtClean="0">
                <a:latin typeface="+mj-ea"/>
                <a:ea typeface="+mj-ea"/>
              </a:rPr>
              <a:t>2-2</a:t>
            </a:r>
            <a:r>
              <a:rPr lang="zh-TW" altLang="en-US" sz="2800" b="1" dirty="0" smtClean="0">
                <a:latin typeface="+mj-ea"/>
                <a:ea typeface="+mj-ea"/>
              </a:rPr>
              <a:t> </a:t>
            </a:r>
            <a:r>
              <a:rPr lang="zh-TW" altLang="zh-TW" sz="2800" b="1" dirty="0" smtClean="0">
                <a:latin typeface="+mj-ea"/>
                <a:ea typeface="+mj-ea"/>
              </a:rPr>
              <a:t>資料</a:t>
            </a:r>
            <a:r>
              <a:rPr lang="zh-TW" altLang="zh-TW" sz="2800" b="1" dirty="0">
                <a:latin typeface="+mj-ea"/>
                <a:ea typeface="+mj-ea"/>
              </a:rPr>
              <a:t>授權聲明書 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zh-TW" sz="2800" b="1" dirty="0">
                <a:latin typeface="+mj-ea"/>
                <a:ea typeface="+mj-ea"/>
              </a:rPr>
              <a:t>學校、研究機構用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：</a:t>
            </a:r>
            <a:r>
              <a:rPr lang="en-US" altLang="zh-TW" sz="2800" b="1" dirty="0" smtClean="0">
                <a:latin typeface="+mj-ea"/>
                <a:ea typeface="+mj-ea"/>
              </a:rPr>
              <a:t/>
            </a:r>
            <a:br>
              <a:rPr lang="en-US" altLang="zh-TW" sz="2800" b="1" dirty="0" smtClean="0">
                <a:latin typeface="+mj-ea"/>
                <a:ea typeface="+mj-ea"/>
              </a:rPr>
            </a:br>
            <a:r>
              <a:rPr lang="zh-TW" altLang="en-US" sz="2800" dirty="0" smtClean="0">
                <a:latin typeface="+mj-ea"/>
                <a:ea typeface="+mj-ea"/>
              </a:rPr>
              <a:t>資料提供者若為學校、研究機構，請簽署</a:t>
            </a:r>
            <a:r>
              <a:rPr lang="en-US" altLang="zh-TW" sz="2800" dirty="0" smtClean="0">
                <a:latin typeface="+mj-ea"/>
                <a:ea typeface="+mj-ea"/>
              </a:rPr>
              <a:t>2-2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en-US" altLang="zh-TW" sz="2800" b="1" dirty="0" smtClean="0">
                <a:latin typeface="+mj-ea"/>
                <a:ea typeface="+mj-ea"/>
              </a:rPr>
              <a:t>2-3</a:t>
            </a:r>
            <a:r>
              <a:rPr lang="zh-TW" altLang="en-US" sz="2800" b="1" dirty="0" smtClean="0">
                <a:latin typeface="+mj-ea"/>
                <a:ea typeface="+mj-ea"/>
              </a:rPr>
              <a:t> </a:t>
            </a:r>
            <a:r>
              <a:rPr lang="zh-TW" altLang="zh-TW" sz="2800" b="1" dirty="0" smtClean="0">
                <a:latin typeface="+mj-ea"/>
                <a:ea typeface="+mj-ea"/>
              </a:rPr>
              <a:t>資料</a:t>
            </a:r>
            <a:r>
              <a:rPr lang="zh-TW" altLang="zh-TW" sz="2800" b="1" dirty="0">
                <a:latin typeface="+mj-ea"/>
                <a:ea typeface="+mj-ea"/>
              </a:rPr>
              <a:t>授權同意書 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zh-TW" sz="2800" b="1" dirty="0">
                <a:latin typeface="+mj-ea"/>
                <a:ea typeface="+mj-ea"/>
              </a:rPr>
              <a:t>自然人、企業用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：</a:t>
            </a:r>
            <a:r>
              <a:rPr lang="en-US" altLang="zh-TW" sz="2800" b="1" dirty="0" smtClean="0">
                <a:latin typeface="+mj-ea"/>
                <a:ea typeface="+mj-ea"/>
              </a:rPr>
              <a:t/>
            </a:r>
            <a:br>
              <a:rPr lang="en-US" altLang="zh-TW" sz="2800" b="1" dirty="0" smtClean="0">
                <a:latin typeface="+mj-ea"/>
                <a:ea typeface="+mj-ea"/>
              </a:rPr>
            </a:br>
            <a:r>
              <a:rPr lang="zh-TW" altLang="en-US" sz="2800" dirty="0" smtClean="0">
                <a:latin typeface="+mj-ea"/>
                <a:ea typeface="+mj-ea"/>
              </a:rPr>
              <a:t>資料提供者若為自然人或企業，請簽署</a:t>
            </a:r>
            <a:r>
              <a:rPr lang="en-US" altLang="zh-TW" sz="2800" dirty="0" smtClean="0">
                <a:latin typeface="+mj-ea"/>
                <a:ea typeface="+mj-ea"/>
              </a:rPr>
              <a:t>2-3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8078055" y="704490"/>
            <a:ext cx="2493033" cy="733245"/>
          </a:xfrm>
          <a:prstGeom prst="wedgeRoundRectCallout">
            <a:avLst>
              <a:gd name="adj1" fmla="val -53001"/>
              <a:gd name="adj2" fmla="val 9191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請一定要簽署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8013940" y="3597213"/>
            <a:ext cx="845388" cy="2441277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984290" y="4171779"/>
            <a:ext cx="2646878" cy="107721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+mj-ea"/>
                <a:ea typeface="+mj-ea"/>
              </a:rPr>
              <a:t>2-2</a:t>
            </a:r>
            <a:r>
              <a:rPr lang="zh-TW" altLang="en-US" sz="3200" dirty="0" smtClean="0">
                <a:latin typeface="+mj-ea"/>
                <a:ea typeface="+mj-ea"/>
              </a:rPr>
              <a:t>、</a:t>
            </a:r>
            <a:r>
              <a:rPr lang="en-US" altLang="zh-TW" sz="3200" dirty="0" smtClean="0">
                <a:latin typeface="+mj-ea"/>
                <a:ea typeface="+mj-ea"/>
              </a:rPr>
              <a:t>2-3</a:t>
            </a:r>
            <a:br>
              <a:rPr lang="en-US" altLang="zh-TW" sz="3200" dirty="0" smtClean="0">
                <a:latin typeface="+mj-ea"/>
                <a:ea typeface="+mj-ea"/>
              </a:rPr>
            </a:br>
            <a:r>
              <a:rPr lang="zh-TW" altLang="en-US" sz="3200" dirty="0" smtClean="0">
                <a:latin typeface="+mj-ea"/>
                <a:ea typeface="+mj-ea"/>
              </a:rPr>
              <a:t>得擇一簽署。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11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989" y="330071"/>
            <a:ext cx="11064032" cy="9703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計畫執行甘特圖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僅辦理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春季賽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111/10/01~112/09/30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年期計畫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73203"/>
              </p:ext>
            </p:extLst>
          </p:nvPr>
        </p:nvGraphicFramePr>
        <p:xfrm>
          <a:off x="294989" y="1532277"/>
          <a:ext cx="11665539" cy="5158778"/>
        </p:xfrm>
        <a:graphic>
          <a:graphicData uri="http://schemas.openxmlformats.org/drawingml/2006/table">
            <a:tbl>
              <a:tblPr firstRow="1" firstCol="1" bandRow="1"/>
              <a:tblGrid>
                <a:gridCol w="1231880">
                  <a:extLst>
                    <a:ext uri="{9D8B030D-6E8A-4147-A177-3AD203B41FA5}">
                      <a16:colId xmlns:a16="http://schemas.microsoft.com/office/drawing/2014/main" val="2694911760"/>
                    </a:ext>
                  </a:extLst>
                </a:gridCol>
                <a:gridCol w="543613">
                  <a:extLst>
                    <a:ext uri="{9D8B030D-6E8A-4147-A177-3AD203B41FA5}">
                      <a16:colId xmlns:a16="http://schemas.microsoft.com/office/drawing/2014/main" val="1693252412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2843341607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9139469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1084770538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639651497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3757614193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2900349606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3176251679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2711928550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3141963229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3449816095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3198328176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3493706723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23861758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1297945657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1902680067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676103702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2739113672"/>
                    </a:ext>
                  </a:extLst>
                </a:gridCol>
                <a:gridCol w="549447">
                  <a:extLst>
                    <a:ext uri="{9D8B030D-6E8A-4147-A177-3AD203B41FA5}">
                      <a16:colId xmlns:a16="http://schemas.microsoft.com/office/drawing/2014/main" val="1535466797"/>
                    </a:ext>
                  </a:extLst>
                </a:gridCol>
              </a:tblGrid>
              <a:tr h="446090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時程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494155" algn="l"/>
                          <a:tab pos="2867660" algn="ctr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97353"/>
                  </a:ext>
                </a:extLst>
              </a:tr>
              <a:tr h="4460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07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09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03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00831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準備資料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20664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資料標註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68051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競賽宣傳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25066"/>
                  </a:ext>
                </a:extLst>
              </a:tr>
              <a:tr h="45351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競賽開放報名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58542"/>
                  </a:ext>
                </a:extLst>
              </a:tr>
              <a:tr h="54810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競賽辦理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切齊學期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春季賽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009815"/>
                  </a:ext>
                </a:extLst>
              </a:tr>
              <a:tr h="4405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籌組評審委員會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3815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報部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71573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繳交結案報告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結案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12236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聯合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頒獎典禮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(PO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主辦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07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5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691" y="426157"/>
            <a:ext cx="11288476" cy="9703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計畫執行甘特圖</a:t>
            </a:r>
            <a:r>
              <a:rPr lang="en-US" altLang="zh-TW" sz="3100" dirty="0">
                <a:latin typeface="微軟正黑體" panose="020B0604030504040204" pitchFamily="34" charset="-120"/>
              </a:rPr>
              <a:t>(</a:t>
            </a:r>
            <a:r>
              <a:rPr lang="zh-TW" altLang="en-US" sz="3100" dirty="0">
                <a:latin typeface="微軟正黑體" panose="020B0604030504040204" pitchFamily="34" charset="-120"/>
              </a:rPr>
              <a:t>僅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辦理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秋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季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賽</a:t>
            </a:r>
            <a:r>
              <a:rPr lang="zh-TW" altLang="en-US" sz="3100" dirty="0">
                <a:latin typeface="微軟正黑體" panose="020B0604030504040204" pitchFamily="34" charset="-120"/>
              </a:rPr>
              <a:t>：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>112/04/01~113/03/31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>1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年期計畫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>)</a:t>
            </a:r>
            <a:endParaRPr lang="zh-TW" altLang="en-US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12749"/>
              </p:ext>
            </p:extLst>
          </p:nvPr>
        </p:nvGraphicFramePr>
        <p:xfrm>
          <a:off x="427063" y="1579104"/>
          <a:ext cx="11119733" cy="4876242"/>
        </p:xfrm>
        <a:graphic>
          <a:graphicData uri="http://schemas.openxmlformats.org/drawingml/2006/table">
            <a:tbl>
              <a:tblPr firstRow="1" firstCol="1" bandRow="1"/>
              <a:tblGrid>
                <a:gridCol w="1401274">
                  <a:extLst>
                    <a:ext uri="{9D8B030D-6E8A-4147-A177-3AD203B41FA5}">
                      <a16:colId xmlns:a16="http://schemas.microsoft.com/office/drawing/2014/main" val="2694911760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1693252412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3176251679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2711928550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3141963229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3449816095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3198328176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3493706723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23861758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1297945657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1902680067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676103702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2739113672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933080240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333937304"/>
                    </a:ext>
                  </a:extLst>
                </a:gridCol>
                <a:gridCol w="657123">
                  <a:extLst>
                    <a:ext uri="{9D8B030D-6E8A-4147-A177-3AD203B41FA5}">
                      <a16:colId xmlns:a16="http://schemas.microsoft.com/office/drawing/2014/main" val="1535466797"/>
                    </a:ext>
                  </a:extLst>
                </a:gridCol>
              </a:tblGrid>
              <a:tr h="446090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時程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494155" algn="l"/>
                          <a:tab pos="2867660" algn="ctr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97353"/>
                  </a:ext>
                </a:extLst>
              </a:tr>
              <a:tr h="4460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07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09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00831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準備資料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20664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資料標註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68051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競賽宣傳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25066"/>
                  </a:ext>
                </a:extLst>
              </a:tr>
              <a:tr h="45351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競賽開放報名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58542"/>
                  </a:ext>
                </a:extLst>
              </a:tr>
              <a:tr h="54810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競賽辦理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切齊學期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秋季賽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009815"/>
                  </a:ext>
                </a:extLst>
              </a:tr>
              <a:tr h="4405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籌組評審委員會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43815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報部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71573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聯合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頒獎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典禮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07815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繳交結案報告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1581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671" y="105318"/>
            <a:ext cx="11502114" cy="9703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計畫執行甘特圖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>(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辦理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春、秋季賽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：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>111/10/01~113/03/31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/>
            </a:r>
            <a:br>
              <a:rPr lang="en-US" altLang="zh-TW" sz="3100" dirty="0" smtClean="0">
                <a:latin typeface="微軟正黑體" panose="020B0604030504040204" pitchFamily="34" charset="-120"/>
              </a:rPr>
            </a:br>
            <a:r>
              <a:rPr lang="en-US" altLang="zh-TW" sz="3100" dirty="0" smtClean="0">
                <a:latin typeface="微軟正黑體" panose="020B0604030504040204" pitchFamily="34" charset="-120"/>
              </a:rPr>
              <a:t>1.5</a:t>
            </a:r>
            <a:r>
              <a:rPr lang="zh-TW" altLang="en-US" sz="3100" dirty="0" smtClean="0">
                <a:latin typeface="微軟正黑體" panose="020B0604030504040204" pitchFamily="34" charset="-120"/>
              </a:rPr>
              <a:t>年期計畫</a:t>
            </a:r>
            <a:r>
              <a:rPr lang="en-US" altLang="zh-TW" sz="3100" dirty="0" smtClean="0">
                <a:latin typeface="微軟正黑體" panose="020B0604030504040204" pitchFamily="34" charset="-120"/>
              </a:rPr>
              <a:t>)</a:t>
            </a:r>
            <a:endParaRPr lang="zh-TW" altLang="en-US" sz="5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89773"/>
              </p:ext>
            </p:extLst>
          </p:nvPr>
        </p:nvGraphicFramePr>
        <p:xfrm>
          <a:off x="285671" y="1196170"/>
          <a:ext cx="11665537" cy="5562207"/>
        </p:xfrm>
        <a:graphic>
          <a:graphicData uri="http://schemas.openxmlformats.org/drawingml/2006/table">
            <a:tbl>
              <a:tblPr firstRow="1" firstCol="1" bandRow="1"/>
              <a:tblGrid>
                <a:gridCol w="1111490">
                  <a:extLst>
                    <a:ext uri="{9D8B030D-6E8A-4147-A177-3AD203B41FA5}">
                      <a16:colId xmlns:a16="http://schemas.microsoft.com/office/drawing/2014/main" val="2694911760"/>
                    </a:ext>
                  </a:extLst>
                </a:gridCol>
                <a:gridCol w="490487">
                  <a:extLst>
                    <a:ext uri="{9D8B030D-6E8A-4147-A177-3AD203B41FA5}">
                      <a16:colId xmlns:a16="http://schemas.microsoft.com/office/drawing/2014/main" val="1693252412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2843341607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9139469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1084770538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639651497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757614193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2900349606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2702999042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176251679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2711928550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449816095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198328176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493706723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1669954765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780856483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868697093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676103702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2739113672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3347890809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1784204386"/>
                    </a:ext>
                  </a:extLst>
                </a:gridCol>
                <a:gridCol w="503178">
                  <a:extLst>
                    <a:ext uri="{9D8B030D-6E8A-4147-A177-3AD203B41FA5}">
                      <a16:colId xmlns:a16="http://schemas.microsoft.com/office/drawing/2014/main" val="1535466797"/>
                    </a:ext>
                  </a:extLst>
                </a:gridCol>
              </a:tblGrid>
              <a:tr h="446090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時程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494155" algn="l"/>
                          <a:tab pos="2867660" algn="ctr"/>
                        </a:tabLs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97353"/>
                  </a:ext>
                </a:extLst>
              </a:tr>
              <a:tr h="4460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00831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準備資料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20664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資料標註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68051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競賽宣傳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25066"/>
                  </a:ext>
                </a:extLst>
              </a:tr>
              <a:tr h="45351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競賽開放報名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58542"/>
                  </a:ext>
                </a:extLst>
              </a:tr>
              <a:tr h="54810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競賽辦理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切齊學期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春季賽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秋季賽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009815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計畫期中審查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256502"/>
                  </a:ext>
                </a:extLst>
              </a:tr>
              <a:tr h="4405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籌組評審委員會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43815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報部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71573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聯合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頒獎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典禮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07815"/>
                  </a:ext>
                </a:extLst>
              </a:tr>
              <a:tr h="4219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繳交結案報告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98013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圖說文字 4"/>
          <p:cNvSpPr/>
          <p:nvPr/>
        </p:nvSpPr>
        <p:spPr>
          <a:xfrm>
            <a:off x="6374804" y="491706"/>
            <a:ext cx="5417506" cy="2634393"/>
          </a:xfrm>
          <a:prstGeom prst="wedgeRoundRectCallout">
            <a:avLst>
              <a:gd name="adj1" fmla="val -91769"/>
              <a:gd name="adj2" fmla="val -1029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ea"/>
                <a:ea typeface="+mj-ea"/>
              </a:rPr>
              <a:t>計畫書階段，需檢附資料：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計畫書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含</a:t>
            </a:r>
            <a:r>
              <a:rPr lang="en-US" altLang="zh-TW" dirty="0" smtClean="0">
                <a:latin typeface="+mj-ea"/>
                <a:ea typeface="+mj-ea"/>
              </a:rPr>
              <a:t>2-1~2-3</a:t>
            </a:r>
            <a:r>
              <a:rPr lang="zh-TW" altLang="en-US" dirty="0" smtClean="0">
                <a:latin typeface="+mj-ea"/>
                <a:ea typeface="+mj-ea"/>
              </a:rPr>
              <a:t>授權書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：內容篇幅為</a:t>
            </a:r>
            <a:r>
              <a:rPr lang="en-US" altLang="zh-TW" dirty="0" smtClean="0">
                <a:latin typeface="+mj-ea"/>
                <a:ea typeface="+mj-ea"/>
              </a:rPr>
              <a:t>A4</a:t>
            </a:r>
            <a:r>
              <a:rPr lang="zh-TW" altLang="en-US" dirty="0" smtClean="0">
                <a:latin typeface="+mj-ea"/>
                <a:ea typeface="+mj-ea"/>
              </a:rPr>
              <a:t>大小</a:t>
            </a:r>
            <a:r>
              <a:rPr lang="en-US" altLang="zh-TW" dirty="0" smtClean="0">
                <a:latin typeface="+mj-ea"/>
                <a:ea typeface="+mj-ea"/>
              </a:rPr>
              <a:t>20</a:t>
            </a:r>
            <a:r>
              <a:rPr lang="zh-TW" altLang="en-US" dirty="0" smtClean="0">
                <a:latin typeface="+mj-ea"/>
                <a:ea typeface="+mj-ea"/>
              </a:rPr>
              <a:t>頁以內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經費申請表</a:t>
            </a:r>
            <a:r>
              <a:rPr lang="en-US" altLang="zh-TW" dirty="0">
                <a:latin typeface="+mj-ea"/>
                <a:ea typeface="+mj-ea"/>
              </a:rPr>
              <a:t>【</a:t>
            </a:r>
            <a:r>
              <a:rPr lang="zh-TW" altLang="en-US" dirty="0" smtClean="0">
                <a:latin typeface="+mj-ea"/>
                <a:ea typeface="+mj-ea"/>
              </a:rPr>
              <a:t>教育部</a:t>
            </a:r>
            <a:r>
              <a:rPr lang="zh-TW" altLang="en-US" dirty="0">
                <a:latin typeface="+mj-ea"/>
                <a:ea typeface="+mj-ea"/>
              </a:rPr>
              <a:t>補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捐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助計畫項目經費表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非民間團體</a:t>
            </a:r>
            <a:r>
              <a:rPr lang="en-US" altLang="zh-TW" dirty="0" smtClean="0">
                <a:latin typeface="+mj-ea"/>
                <a:ea typeface="+mj-ea"/>
              </a:rPr>
              <a:t>)】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ea"/>
                <a:ea typeface="+mj-ea"/>
              </a:rPr>
              <a:t>收件時間：即日起至</a:t>
            </a:r>
            <a:r>
              <a:rPr lang="en-US" altLang="zh-TW" b="1" u="sng" dirty="0" smtClean="0">
                <a:solidFill>
                  <a:schemeClr val="bg1"/>
                </a:solidFill>
                <a:latin typeface="+mj-ea"/>
                <a:ea typeface="+mj-ea"/>
              </a:rPr>
              <a:t>111.05.23(</a:t>
            </a:r>
            <a:r>
              <a:rPr lang="zh-TW" altLang="en-US" b="1" u="sng" dirty="0">
                <a:solidFill>
                  <a:schemeClr val="bg1"/>
                </a:solidFill>
                <a:latin typeface="+mj-ea"/>
                <a:ea typeface="+mj-ea"/>
              </a:rPr>
              <a:t>一</a:t>
            </a:r>
            <a:r>
              <a:rPr lang="en-US" altLang="zh-TW" b="1" u="sng" dirty="0">
                <a:solidFill>
                  <a:schemeClr val="bg1"/>
                </a:solidFill>
                <a:latin typeface="+mj-ea"/>
                <a:ea typeface="+mj-ea"/>
              </a:rPr>
              <a:t>)23</a:t>
            </a:r>
            <a:r>
              <a:rPr lang="zh-TW" altLang="en-US" b="1" u="sng" dirty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TW" b="1" u="sng" dirty="0" smtClean="0">
                <a:solidFill>
                  <a:schemeClr val="bg1"/>
                </a:solidFill>
                <a:latin typeface="+mj-ea"/>
                <a:ea typeface="+mj-ea"/>
              </a:rPr>
              <a:t>59</a:t>
            </a:r>
            <a:r>
              <a:rPr lang="zh-TW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止</a:t>
            </a:r>
            <a:endParaRPr lang="en-US" altLang="zh-TW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ea"/>
                <a:ea typeface="+mj-ea"/>
              </a:rPr>
              <a:t>寄信</a:t>
            </a:r>
            <a:r>
              <a:rPr lang="zh-TW" altLang="en-US" dirty="0">
                <a:latin typeface="+mj-ea"/>
                <a:ea typeface="+mj-ea"/>
              </a:rPr>
              <a:t>至：</a:t>
            </a:r>
            <a:r>
              <a:rPr lang="en-US" altLang="zh-TW" b="1" u="sng" dirty="0" smtClean="0">
                <a:latin typeface="+mj-ea"/>
                <a:ea typeface="+mj-ea"/>
              </a:rPr>
              <a:t>moe.ai.ncu@gmail.com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j-ea"/>
                <a:ea typeface="+mj-ea"/>
              </a:rPr>
              <a:t>收件</a:t>
            </a:r>
            <a:r>
              <a:rPr lang="zh-TW" altLang="en-US" dirty="0">
                <a:latin typeface="+mj-ea"/>
                <a:ea typeface="+mj-ea"/>
              </a:rPr>
              <a:t>單位：教育部人工智慧競賽與標註資料蒐集計畫</a:t>
            </a:r>
            <a:r>
              <a:rPr lang="zh-TW" altLang="en-US" dirty="0" smtClean="0">
                <a:latin typeface="+mj-ea"/>
                <a:ea typeface="+mj-ea"/>
              </a:rPr>
              <a:t>辦公室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8320" y="185129"/>
            <a:ext cx="7838148" cy="19024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經費申請表相關說明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計畫書階段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須檢附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6696" y="3523773"/>
            <a:ext cx="10903662" cy="3114136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2800" kern="1800" dirty="0" smtClean="0">
                <a:latin typeface="+mj-ea"/>
                <a:ea typeface="+mj-ea"/>
              </a:rPr>
              <a:t>此為</a:t>
            </a:r>
            <a:r>
              <a:rPr lang="zh-TW" altLang="en-US" sz="2800" b="1" kern="1800" dirty="0" smtClean="0">
                <a:latin typeface="+mj-ea"/>
                <a:ea typeface="+mj-ea"/>
              </a:rPr>
              <a:t>「教育部補助案」</a:t>
            </a:r>
            <a:r>
              <a:rPr lang="zh-TW" altLang="en-US" sz="2800" kern="1800" dirty="0" smtClean="0">
                <a:latin typeface="+mj-ea"/>
                <a:ea typeface="+mj-ea"/>
              </a:rPr>
              <a:t>，可編列</a:t>
            </a:r>
            <a:r>
              <a:rPr lang="zh-TW" altLang="en-US" sz="2800" b="1" kern="1800" dirty="0" smtClean="0">
                <a:latin typeface="+mj-ea"/>
                <a:ea typeface="+mj-ea"/>
              </a:rPr>
              <a:t>「人事費」、「業務費」</a:t>
            </a:r>
            <a:r>
              <a:rPr lang="zh-TW" altLang="en-US" sz="2800" kern="1800" dirty="0" smtClean="0">
                <a:latin typeface="+mj-ea"/>
                <a:ea typeface="+mj-ea"/>
              </a:rPr>
              <a:t>。</a:t>
            </a:r>
            <a:r>
              <a:rPr lang="en-US" altLang="zh-TW" sz="2800" kern="1800" dirty="0" smtClean="0">
                <a:latin typeface="+mj-ea"/>
                <a:ea typeface="+mj-ea"/>
              </a:rPr>
              <a:t/>
            </a:r>
            <a:br>
              <a:rPr lang="en-US" altLang="zh-TW" sz="2800" kern="1800" dirty="0" smtClean="0">
                <a:latin typeface="+mj-ea"/>
                <a:ea typeface="+mj-ea"/>
              </a:rPr>
            </a:br>
            <a:r>
              <a:rPr lang="zh-TW" altLang="en-US" sz="2800" kern="1800" dirty="0" smtClean="0">
                <a:latin typeface="+mj-ea"/>
                <a:ea typeface="+mj-ea"/>
              </a:rPr>
              <a:t>無法編列</a:t>
            </a:r>
            <a:r>
              <a:rPr lang="zh-TW" altLang="en-US" sz="2800" b="1" kern="1800" dirty="0" smtClean="0">
                <a:latin typeface="+mj-ea"/>
                <a:ea typeface="+mj-ea"/>
              </a:rPr>
              <a:t>「學校管理費」、「設備費」</a:t>
            </a:r>
            <a:r>
              <a:rPr lang="zh-TW" altLang="en-US" sz="2800" kern="1800" dirty="0" smtClean="0">
                <a:latin typeface="+mj-ea"/>
                <a:ea typeface="+mj-ea"/>
              </a:rPr>
              <a:t>等。</a:t>
            </a:r>
            <a:endParaRPr lang="en-US" altLang="zh-TW" sz="2800" kern="1800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800" kern="1800" dirty="0" smtClean="0">
                <a:latin typeface="+mj-ea"/>
                <a:ea typeface="+mj-ea"/>
              </a:rPr>
              <a:t>預計補助經費：</a:t>
            </a:r>
            <a:r>
              <a:rPr lang="en-US" altLang="zh-TW" sz="2800" kern="1800" dirty="0" smtClean="0">
                <a:latin typeface="+mj-ea"/>
                <a:ea typeface="+mj-ea"/>
              </a:rPr>
              <a:t/>
            </a:r>
            <a:br>
              <a:rPr lang="en-US" altLang="zh-TW" sz="2800" kern="1800" dirty="0" smtClean="0">
                <a:latin typeface="+mj-ea"/>
                <a:ea typeface="+mj-ea"/>
              </a:rPr>
            </a:br>
            <a:r>
              <a:rPr lang="zh-TW" altLang="en-US" sz="2800" kern="1800" dirty="0" smtClean="0">
                <a:latin typeface="+mj-ea"/>
                <a:ea typeface="+mj-ea"/>
              </a:rPr>
              <a:t>請依實際需要編列，</a:t>
            </a:r>
            <a:r>
              <a:rPr lang="zh-TW" altLang="en-US" sz="2800" b="1" i="1" u="sng" kern="1800" dirty="0" smtClean="0">
                <a:latin typeface="+mj-ea"/>
                <a:ea typeface="+mj-ea"/>
              </a:rPr>
              <a:t>切勿浮編</a:t>
            </a:r>
            <a:r>
              <a:rPr lang="zh-TW" altLang="en-US" sz="2800" kern="1800" dirty="0" smtClean="0">
                <a:latin typeface="+mj-ea"/>
                <a:ea typeface="+mj-ea"/>
              </a:rPr>
              <a:t>，實際補助經費</a:t>
            </a:r>
            <a:r>
              <a:rPr lang="zh-TW" altLang="en-US" sz="2800" b="1" kern="1800" dirty="0" smtClean="0">
                <a:latin typeface="+mj-ea"/>
                <a:ea typeface="+mj-ea"/>
              </a:rPr>
              <a:t>依教育部核定為準</a:t>
            </a:r>
            <a:r>
              <a:rPr lang="zh-TW" altLang="en-US" sz="2800" kern="1800" dirty="0" smtClean="0">
                <a:latin typeface="+mj-ea"/>
                <a:ea typeface="+mj-ea"/>
              </a:rPr>
              <a:t>。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338" y="337705"/>
            <a:ext cx="7074929" cy="95538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構想書如何取得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765" y="1475238"/>
            <a:ext cx="10706100" cy="5119525"/>
          </a:xfrm>
        </p:spPr>
        <p:txBody>
          <a:bodyPr>
            <a:noAutofit/>
          </a:bodyPr>
          <a:lstStyle/>
          <a:p>
            <a:pPr lv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徵件公文：已於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發文至各校，內含徵件作業說明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 CUP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官網：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342" t="26349" r="8225" b="20763"/>
          <a:stretch/>
        </p:blipFill>
        <p:spPr>
          <a:xfrm>
            <a:off x="160656" y="4280306"/>
            <a:ext cx="3528496" cy="11183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0162" y="4887118"/>
            <a:ext cx="254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https://www.aicup.tw/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32" y="2077881"/>
            <a:ext cx="7530195" cy="456700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177842" y="5771072"/>
            <a:ext cx="1733909" cy="823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07719" y="5310667"/>
            <a:ext cx="110799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可編輯版</a:t>
            </a:r>
          </a:p>
        </p:txBody>
      </p:sp>
      <p:pic>
        <p:nvPicPr>
          <p:cNvPr id="10" name="Google Shape;127;p4">
            <a:hlinkClick r:id="rId4"/>
            <a:extLst>
              <a:ext uri="{FF2B5EF4-FFF2-40B4-BE49-F238E27FC236}">
                <a16:creationId xmlns:a16="http://schemas.microsoft.com/office/drawing/2014/main" id="{46381AB8-17C6-4202-AE40-5316D6A80D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767" y="2653769"/>
            <a:ext cx="1694572" cy="144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弧形箭號 (左彎) 17"/>
          <p:cNvSpPr/>
          <p:nvPr/>
        </p:nvSpPr>
        <p:spPr>
          <a:xfrm>
            <a:off x="9919678" y="5398648"/>
            <a:ext cx="1475967" cy="945239"/>
          </a:xfrm>
          <a:prstGeom prst="curvedLeftArrow">
            <a:avLst>
              <a:gd name="adj1" fmla="val 25000"/>
              <a:gd name="adj2" fmla="val 48743"/>
              <a:gd name="adj3" fmla="val 25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756" y="410741"/>
            <a:ext cx="10058400" cy="937768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 cup 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計畫聯絡人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881941" y="1723074"/>
            <a:ext cx="5183188" cy="82391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許嘉凌</a:t>
            </a:r>
            <a:r>
              <a:rPr lang="zh-TW" altLang="en-US" sz="4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專案管理師</a:t>
            </a:r>
            <a:endParaRPr lang="zh-TW" altLang="en-US" sz="4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81941" y="3026713"/>
            <a:ext cx="9111804" cy="2441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人工智慧競賽與標註資料蒐集計畫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國立中央大學 資工系</a:t>
            </a:r>
            <a:endParaRPr lang="zh-TW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(03)422-7151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35323</a:t>
            </a:r>
            <a:endParaRPr lang="zh-TW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E-mail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jialing210@g.ncu.edu.tw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7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0755" r="10919"/>
          <a:stretch/>
        </p:blipFill>
        <p:spPr>
          <a:xfrm>
            <a:off x="1854680" y="427229"/>
            <a:ext cx="8479766" cy="60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733417" y="260344"/>
                <a:ext cx="8479594" cy="160934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Ai cup </a:t>
                </a:r>
                <a:r>
                  <a:rPr lang="zh-TW" altLang="en-US" dirty="0" smtClean="0"/>
                  <a:t>計畫辦公室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架構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3417" y="260344"/>
                <a:ext cx="8479594" cy="16093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18" y="2015023"/>
            <a:ext cx="7523522" cy="41284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77986" y="3493698"/>
            <a:ext cx="4481010" cy="1276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直線圖說文字 2 6"/>
          <p:cNvSpPr/>
          <p:nvPr/>
        </p:nvSpPr>
        <p:spPr>
          <a:xfrm>
            <a:off x="8956116" y="3269412"/>
            <a:ext cx="2355012" cy="1604514"/>
          </a:xfrm>
          <a:prstGeom prst="borderCallout2">
            <a:avLst>
              <a:gd name="adj1" fmla="val 46714"/>
              <a:gd name="adj2" fmla="val 92"/>
              <a:gd name="adj3" fmla="val 47500"/>
              <a:gd name="adj4" fmla="val -25092"/>
              <a:gd name="adj5" fmla="val 46875"/>
              <a:gd name="adj6" fmla="val -24689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徵求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</a:b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AI CUP 2023</a:t>
            </a:r>
            <a:b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</a:b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舉辦競賽團隊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997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733417" y="260344"/>
                <a:ext cx="8470968" cy="160934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Ai cup </a:t>
                </a:r>
                <a:r>
                  <a:rPr lang="zh-TW" altLang="en-US" dirty="0" smtClean="0"/>
                  <a:t>計畫辦公室</a:t>
                </a:r>
                <a:r>
                  <a:rPr lang="zh-TW" altLang="en-US" dirty="0"/>
                  <a:t>架構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3417" y="260344"/>
                <a:ext cx="8470968" cy="16093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7" y="2024963"/>
            <a:ext cx="2338968" cy="311862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85" y="2021115"/>
            <a:ext cx="2421148" cy="312247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2" y="2021115"/>
            <a:ext cx="2531796" cy="311862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212961" y="548640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/>
              <a:t>計畫主持人</a:t>
            </a:r>
            <a:endParaRPr lang="en-US" altLang="zh-TW" dirty="0" smtClean="0"/>
          </a:p>
          <a:p>
            <a:pPr algn="ctr"/>
            <a:r>
              <a:rPr lang="zh-TW" altLang="en-US" dirty="0"/>
              <a:t>國立中央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pPr algn="ctr"/>
            <a:r>
              <a:rPr lang="zh-TW" altLang="en-US" dirty="0"/>
              <a:t>蔡宗翰教授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03301" y="548640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/>
              <a:t>計畫協同主持人</a:t>
            </a:r>
            <a:endParaRPr lang="en-US" altLang="zh-TW" dirty="0" smtClean="0"/>
          </a:p>
          <a:p>
            <a:pPr algn="ctr"/>
            <a:r>
              <a:rPr lang="zh-TW" altLang="en-US" dirty="0"/>
              <a:t>國立臺灣大學電機</a:t>
            </a:r>
            <a:r>
              <a:rPr lang="zh-TW" altLang="en-US" dirty="0" smtClean="0"/>
              <a:t>系</a:t>
            </a:r>
            <a:endParaRPr lang="en-US" altLang="zh-TW" dirty="0" smtClean="0"/>
          </a:p>
          <a:p>
            <a:pPr algn="ctr"/>
            <a:r>
              <a:rPr lang="zh-TW" altLang="en-US" dirty="0"/>
              <a:t>李宏毅副教授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380980" y="548640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/>
              <a:t>計畫協同主持人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朝陽科技大學資工系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吳世弘助理教授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226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648" y="503105"/>
            <a:ext cx="3511388" cy="1609344"/>
          </a:xfrm>
        </p:spPr>
        <p:txBody>
          <a:bodyPr/>
          <a:lstStyle/>
          <a:p>
            <a:r>
              <a:rPr lang="en-US" altLang="zh-TW" dirty="0" smtClean="0"/>
              <a:t>AI CUP </a:t>
            </a:r>
            <a:r>
              <a:rPr lang="zh-TW" altLang="en-US" dirty="0" smtClean="0"/>
              <a:t>官網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56429" y="452306"/>
            <a:ext cx="3511388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AI CUP </a:t>
            </a:r>
            <a:r>
              <a:rPr lang="zh-TW" altLang="en-US" dirty="0" smtClean="0"/>
              <a:t>粉專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94" y="2061650"/>
            <a:ext cx="3197368" cy="3240000"/>
          </a:xfrm>
          <a:prstGeom prst="rect">
            <a:avLst/>
          </a:prstGeom>
        </p:spPr>
      </p:pic>
      <p:pic>
        <p:nvPicPr>
          <p:cNvPr id="7" name="Google Shape;127;p4">
            <a:hlinkClick r:id="rId4"/>
            <a:extLst>
              <a:ext uri="{FF2B5EF4-FFF2-40B4-BE49-F238E27FC236}">
                <a16:creationId xmlns:a16="http://schemas.microsoft.com/office/drawing/2014/main" id="{46381AB8-17C6-4202-AE40-5316D6A80D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9420" y="2061650"/>
            <a:ext cx="3221844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h3.googleusercontent.com/YjOaoYUI1bPpirR9zPzXcPYZfiUbDzppXKXfIZzZLb1xEXgWEfu0VhoP8Y-qLIKeZuv6lIZe_oe1S0nvfSGdV3iJRwxq1w7D8NzFz8ek049Sk8Puif5E2aRt1DjI5ZNKVrokmH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9" b="41499"/>
          <a:stretch/>
        </p:blipFill>
        <p:spPr bwMode="auto">
          <a:xfrm>
            <a:off x="6148532" y="5762566"/>
            <a:ext cx="4694960" cy="7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934938" y="5883563"/>
            <a:ext cx="3585281" cy="56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/>
              <a:t>AI CUP </a:t>
            </a:r>
            <a:r>
              <a:rPr lang="zh-TW" altLang="en-US" sz="2800" dirty="0" smtClean="0"/>
              <a:t>實戰人工智慧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/>
          <a:srcRect l="8342" t="26349" r="8225" b="20763"/>
          <a:stretch/>
        </p:blipFill>
        <p:spPr>
          <a:xfrm>
            <a:off x="1408376" y="5519567"/>
            <a:ext cx="3528496" cy="111834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87882" y="6126379"/>
            <a:ext cx="254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https://www.aicup.tw/</a:t>
            </a:r>
          </a:p>
        </p:txBody>
      </p:sp>
    </p:spTree>
    <p:extLst>
      <p:ext uri="{BB962C8B-B14F-4D97-AF65-F5344CB8AC3E}">
        <p14:creationId xmlns:p14="http://schemas.microsoft.com/office/powerpoint/2010/main" val="125448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21113" y="428805"/>
            <a:ext cx="9601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Ai cup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歷年</a:t>
            </a:r>
            <a:r>
              <a:rPr 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競賽</a:t>
            </a:r>
            <a:r>
              <a:rPr 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項目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4" y="1296785"/>
            <a:ext cx="11075847" cy="483659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401" y="6170364"/>
            <a:ext cx="1934356" cy="36933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3/7(</a:t>
            </a:r>
            <a:r>
              <a:rPr lang="zh-TW" altLang="en-US" b="1" dirty="0" smtClean="0">
                <a:latin typeface="+mj-ea"/>
                <a:ea typeface="+mj-ea"/>
              </a:rPr>
              <a:t>一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開放報名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52423" y="6158065"/>
            <a:ext cx="19343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4/6(</a:t>
            </a:r>
            <a:r>
              <a:rPr lang="zh-TW" altLang="en-US" b="1" dirty="0" smtClean="0">
                <a:latin typeface="+mj-ea"/>
                <a:ea typeface="+mj-ea"/>
              </a:rPr>
              <a:t>三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開放報名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05788" y="6158065"/>
            <a:ext cx="2060642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3/14(</a:t>
            </a:r>
            <a:r>
              <a:rPr lang="zh-TW" altLang="en-US" b="1" dirty="0" smtClean="0">
                <a:latin typeface="+mj-ea"/>
                <a:ea typeface="+mj-ea"/>
              </a:rPr>
              <a:t>一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開放報名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44196" y="6166692"/>
            <a:ext cx="120278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2022</a:t>
            </a:r>
            <a:r>
              <a:rPr lang="zh-TW" altLang="en-US" b="1" dirty="0" smtClean="0">
                <a:latin typeface="+mj-ea"/>
                <a:ea typeface="+mj-ea"/>
              </a:rPr>
              <a:t>秋季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92220" y="6139369"/>
            <a:ext cx="120278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2022</a:t>
            </a:r>
            <a:r>
              <a:rPr lang="zh-TW" altLang="en-US" b="1" dirty="0" smtClean="0">
                <a:latin typeface="+mj-ea"/>
                <a:ea typeface="+mj-ea"/>
              </a:rPr>
              <a:t>秋季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024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9503" y="220590"/>
            <a:ext cx="10396882" cy="115196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申請對象及方式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9503" y="1372555"/>
            <a:ext cx="10394707" cy="3167149"/>
          </a:xfrm>
        </p:spPr>
        <p:txBody>
          <a:bodyPr>
            <a:normAutofit/>
          </a:bodyPr>
          <a:lstStyle/>
          <a:p>
            <a:pPr lvl="0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本計畫鼓勵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跨系所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合作執行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及協同主持人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博士或副教授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或相當經驗之專家</a:t>
            </a:r>
            <a:r>
              <a:rPr lang="zh-H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分「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」兩階段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38978414"/>
              </p:ext>
            </p:extLst>
          </p:nvPr>
        </p:nvGraphicFramePr>
        <p:xfrm>
          <a:off x="266483" y="4096654"/>
          <a:ext cx="11364685" cy="204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6753" y="6045437"/>
            <a:ext cx="271901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4/18(</a:t>
            </a:r>
            <a:r>
              <a:rPr lang="zh-TW" altLang="en-US" dirty="0" smtClean="0">
                <a:latin typeface="+mj-ea"/>
                <a:ea typeface="+mj-ea"/>
              </a:rPr>
              <a:t>一</a:t>
            </a:r>
            <a:r>
              <a:rPr lang="en-US" altLang="zh-TW" dirty="0" smtClean="0">
                <a:latin typeface="+mj-ea"/>
                <a:ea typeface="+mj-ea"/>
              </a:rPr>
              <a:t>)23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en-US" altLang="zh-TW" dirty="0" smtClean="0">
                <a:latin typeface="+mj-ea"/>
                <a:ea typeface="+mj-ea"/>
              </a:rPr>
              <a:t>59</a:t>
            </a:r>
            <a:r>
              <a:rPr lang="zh-TW" altLang="en-US" dirty="0" smtClean="0">
                <a:latin typeface="+mj-ea"/>
                <a:ea typeface="+mj-ea"/>
              </a:rPr>
              <a:t>收件截止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20631" y="6045437"/>
            <a:ext cx="271901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5/23(</a:t>
            </a:r>
            <a:r>
              <a:rPr lang="zh-TW" altLang="en-US" dirty="0" smtClean="0">
                <a:latin typeface="+mj-ea"/>
                <a:ea typeface="+mj-ea"/>
              </a:rPr>
              <a:t>一</a:t>
            </a:r>
            <a:r>
              <a:rPr lang="en-US" altLang="zh-TW" dirty="0" smtClean="0">
                <a:latin typeface="+mj-ea"/>
                <a:ea typeface="+mj-ea"/>
              </a:rPr>
              <a:t>)23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en-US" altLang="zh-TW" dirty="0" smtClean="0">
                <a:latin typeface="+mj-ea"/>
                <a:ea typeface="+mj-ea"/>
              </a:rPr>
              <a:t>59</a:t>
            </a:r>
            <a:r>
              <a:rPr lang="zh-TW" altLang="en-US" dirty="0" smtClean="0">
                <a:latin typeface="+mj-ea"/>
                <a:ea typeface="+mj-ea"/>
              </a:rPr>
              <a:t>收件截止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57734" y="6045437"/>
            <a:ext cx="235833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若獲選，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PO</a:t>
            </a:r>
            <a:r>
              <a:rPr lang="zh-TW" altLang="en-US" dirty="0" smtClean="0">
                <a:latin typeface="+mj-ea"/>
                <a:ea typeface="+mj-ea"/>
              </a:rPr>
              <a:t>會通知撰寫計畫書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10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339" y="337705"/>
            <a:ext cx="2920133" cy="95538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徵件重點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765" y="1475238"/>
            <a:ext cx="10706100" cy="5119525"/>
          </a:xfrm>
        </p:spPr>
        <p:txBody>
          <a:bodyPr>
            <a:noAutofit/>
          </a:bodyPr>
          <a:lstStyle/>
          <a:p>
            <a:pPr lvl="0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徵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各重點領域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數位及資訊、資訊安全、精準健康、綠電再生能源、雙語國家等主軸扣合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，並以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智慧機械」、「新農業」、「亞洲‧矽谷」、「綠能科技」、「生醫產業」、「國防產業」及「循環經濟」等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5+2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亦可以選擇其他主題</a:t>
            </a:r>
            <a:r>
              <a:rPr lang="zh-HK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HK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團隊須具備以下其一特點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特定領域專業知識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，並具備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標註能力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，以辦理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標註能力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團隊，可與特定領域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資料擁有者合作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，取得上述之資料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標註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並舉辦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533110" y="0"/>
                <a:ext cx="9349166" cy="115196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4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申請計畫需配合</a:t>
                </a:r>
                <a:r>
                  <a:rPr lang="zh-TW" altLang="en-US" sz="4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事項</a:t>
                </a:r>
                <a14:m>
                  <m:oMath xmlns:m="http://schemas.openxmlformats.org/officeDocument/2006/math">
                    <m:r>
                      <a:rPr lang="en-US" altLang="zh-TW" sz="44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f>
                      <m:fPr>
                        <m:type m:val="skw"/>
                        <m:ctrlPr>
                          <a:rPr lang="zh-TW" altLang="en-US" sz="44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4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TW" sz="44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endParaRPr lang="zh-TW" altLang="en-US" sz="4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110" y="0"/>
                <a:ext cx="9349166" cy="11519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110" y="1038460"/>
            <a:ext cx="11418098" cy="5447417"/>
          </a:xfrm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kappa value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於計畫結束前提供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含標註答案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kappa value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辦理巡迴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於北、中、南各辦理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手把手教學」的巡迴課程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優良範例連結：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www.aicup.tw/2021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請參考繁體中文場景文字辨識競賽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夏季進階賽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95738"/>
              </p:ext>
            </p:extLst>
          </p:nvPr>
        </p:nvGraphicFramePr>
        <p:xfrm>
          <a:off x="1143692" y="3356919"/>
          <a:ext cx="9578940" cy="184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788">
                  <a:extLst>
                    <a:ext uri="{9D8B030D-6E8A-4147-A177-3AD203B41FA5}">
                      <a16:colId xmlns:a16="http://schemas.microsoft.com/office/drawing/2014/main" val="1797278651"/>
                    </a:ext>
                  </a:extLst>
                </a:gridCol>
                <a:gridCol w="1915788">
                  <a:extLst>
                    <a:ext uri="{9D8B030D-6E8A-4147-A177-3AD203B41FA5}">
                      <a16:colId xmlns:a16="http://schemas.microsoft.com/office/drawing/2014/main" val="2423323401"/>
                    </a:ext>
                  </a:extLst>
                </a:gridCol>
                <a:gridCol w="1915788">
                  <a:extLst>
                    <a:ext uri="{9D8B030D-6E8A-4147-A177-3AD203B41FA5}">
                      <a16:colId xmlns:a16="http://schemas.microsoft.com/office/drawing/2014/main" val="2250279926"/>
                    </a:ext>
                  </a:extLst>
                </a:gridCol>
                <a:gridCol w="1915788">
                  <a:extLst>
                    <a:ext uri="{9D8B030D-6E8A-4147-A177-3AD203B41FA5}">
                      <a16:colId xmlns:a16="http://schemas.microsoft.com/office/drawing/2014/main" val="2847070943"/>
                    </a:ext>
                  </a:extLst>
                </a:gridCol>
                <a:gridCol w="1915788">
                  <a:extLst>
                    <a:ext uri="{9D8B030D-6E8A-4147-A177-3AD203B41FA5}">
                      <a16:colId xmlns:a16="http://schemas.microsoft.com/office/drawing/2014/main" val="944239377"/>
                    </a:ext>
                  </a:extLst>
                </a:gridCol>
              </a:tblGrid>
              <a:tr h="46120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場次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區域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學校名稱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科系名稱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授課教師名稱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20186"/>
                  </a:ext>
                </a:extLst>
              </a:tr>
              <a:tr h="461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1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北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769681"/>
                  </a:ext>
                </a:extLst>
              </a:tr>
              <a:tr h="461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2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中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96382"/>
                  </a:ext>
                </a:extLst>
              </a:tr>
              <a:tr h="461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3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南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93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6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533110" y="0"/>
                <a:ext cx="9349166" cy="115196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4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申請計畫需配合</a:t>
                </a:r>
                <a:r>
                  <a:rPr lang="zh-TW" altLang="en-US" sz="4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事項</a:t>
                </a:r>
                <a14:m>
                  <m:oMath xmlns:m="http://schemas.openxmlformats.org/officeDocument/2006/math">
                    <m:r>
                      <a:rPr lang="en-US" altLang="zh-TW" sz="44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f>
                      <m:fPr>
                        <m:type m:val="skw"/>
                        <m:ctrlPr>
                          <a:rPr lang="zh-TW" altLang="en-US" sz="44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4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4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TW" sz="44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endParaRPr lang="zh-TW" altLang="en-US" sz="4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110" y="0"/>
                <a:ext cx="9349166" cy="11519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110" y="1151965"/>
            <a:ext cx="11418098" cy="5447417"/>
          </a:xfrm>
        </p:spPr>
        <p:txBody>
          <a:bodyPr>
            <a:noAutofit/>
          </a:bodyPr>
          <a:lstStyle/>
          <a:p>
            <a:pPr marL="514350" indent="-514350">
              <a:lnSpc>
                <a:spcPts val="4500"/>
              </a:lnSpc>
              <a:buFont typeface="+mj-lt"/>
              <a:buAutoNum type="arabicPeriod" startAt="3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與競賽內容相關課程老師連結：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藉以提升參賽人數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競賽開始前，請提供給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辦理評審委員會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競賽結束後，需邀集至少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位評審評出最終得獎結果。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整理競賽得獎者申請獎狀資料。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 startAt="3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辦理聯合頒獎典禮。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663</TotalTime>
  <Words>719</Words>
  <Application>Microsoft Office PowerPoint</Application>
  <PresentationFormat>寬螢幕</PresentationFormat>
  <Paragraphs>576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Cambria Math</vt:lpstr>
      <vt:lpstr>Rockwell</vt:lpstr>
      <vt:lpstr>Rockwell Condensed</vt:lpstr>
      <vt:lpstr>Times New Roman</vt:lpstr>
      <vt:lpstr>Wingdings</vt:lpstr>
      <vt:lpstr>木刻字型</vt:lpstr>
      <vt:lpstr>AI CUP 2023 徵件說明會</vt:lpstr>
      <vt:lpstr>Ai cup 計畫辦公室架構(1⁄2)</vt:lpstr>
      <vt:lpstr>Ai cup 計畫辦公室架構(2⁄2)</vt:lpstr>
      <vt:lpstr>AI CUP 官網</vt:lpstr>
      <vt:lpstr>Ai cup 歷年競賽項目</vt:lpstr>
      <vt:lpstr>申請對象及方式</vt:lpstr>
      <vt:lpstr>徵件重點</vt:lpstr>
      <vt:lpstr>申請計畫需配合事項(1⁄2)</vt:lpstr>
      <vt:lpstr>申請計畫需配合事項(2⁄2)</vt:lpstr>
      <vt:lpstr>構想書/計畫書：主要評估指標</vt:lpstr>
      <vt:lpstr>構想書</vt:lpstr>
      <vt:lpstr>2-1~2-3授權書說明</vt:lpstr>
      <vt:lpstr>計畫執行甘特圖(僅辦理春季賽：111/10/01~112/09/30，1年期計畫)</vt:lpstr>
      <vt:lpstr>計畫執行甘特圖(僅辦理秋季賽：112/04/01~113/03/31，1年期計畫)</vt:lpstr>
      <vt:lpstr>計畫執行甘特圖(辦理春、秋季賽：111/10/01~113/03/31， 1.5年期計畫)</vt:lpstr>
      <vt:lpstr>經費申請表相關說明  (計畫書階段須檢附)</vt:lpstr>
      <vt:lpstr>計畫書/構想書如何取得</vt:lpstr>
      <vt:lpstr>Ai cup 計畫聯絡人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Cup 2020徵件活動</dc:title>
  <dc:creator>jialing84210@gmail.com</dc:creator>
  <cp:lastModifiedBy>Jia-Ling Hsu</cp:lastModifiedBy>
  <cp:revision>54</cp:revision>
  <dcterms:created xsi:type="dcterms:W3CDTF">2019-04-24T03:06:43Z</dcterms:created>
  <dcterms:modified xsi:type="dcterms:W3CDTF">2022-03-01T08:27:44Z</dcterms:modified>
</cp:coreProperties>
</file>