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89" r:id="rId2"/>
    <p:sldId id="258" r:id="rId3"/>
    <p:sldId id="292" r:id="rId4"/>
    <p:sldId id="260" r:id="rId5"/>
    <p:sldId id="28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3" r:id="rId17"/>
    <p:sldId id="273" r:id="rId18"/>
    <p:sldId id="274" r:id="rId19"/>
    <p:sldId id="294" r:id="rId20"/>
    <p:sldId id="276" r:id="rId21"/>
    <p:sldId id="277" r:id="rId22"/>
    <p:sldId id="278" r:id="rId23"/>
    <p:sldId id="279" r:id="rId24"/>
    <p:sldId id="290" r:id="rId25"/>
    <p:sldId id="291" r:id="rId26"/>
    <p:sldId id="282" r:id="rId27"/>
    <p:sldId id="283" r:id="rId28"/>
    <p:sldId id="296" r:id="rId29"/>
    <p:sldId id="297" r:id="rId30"/>
    <p:sldId id="29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62220f96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62220f96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62220f96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62220f96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62220f96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62220f96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62220f96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62220f96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62220f96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62220f96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62220f96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62220f96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62220f962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c62220f962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62220f96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62220f96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62220f96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62220f96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62220f96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62220f96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62220f962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c62220f962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62220f96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62220f96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62220f96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c62220f96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62220f96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62220f96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62220f96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62220f96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62220f96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62220f96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62220f96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62220f96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62220f96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62220f96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62220f96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62220f96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62220f96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62220f96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0" y="477865"/>
            <a:ext cx="8291067" cy="41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8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A2FF8F5-196B-F858-8021-B90FC22D2D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16</a:t>
            </a:fld>
            <a:endParaRPr lang="zh-TW" altLang="en-US"/>
          </a:p>
        </p:txBody>
      </p:sp>
      <p:pic>
        <p:nvPicPr>
          <p:cNvPr id="4" name="圖片 3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4ACFCC91-1F90-A33E-C954-BD2BB59A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0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8FB3DD0-F184-CA07-6A68-8AE75CD34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19</a:t>
            </a:fld>
            <a:endParaRPr lang="zh-TW" altLang="en-US"/>
          </a:p>
        </p:txBody>
      </p:sp>
      <p:pic>
        <p:nvPicPr>
          <p:cNvPr id="4" name="圖片 3" descr="一張含有 文字, 螢幕擷取畫面, 服裝, 人員 的圖片&#10;&#10;AI 產生的內容可能不正確。">
            <a:extLst>
              <a:ext uri="{FF2B5EF4-FFF2-40B4-BE49-F238E27FC236}">
                <a16:creationId xmlns:a16="http://schemas.microsoft.com/office/drawing/2014/main" id="{ED0D3B75-2E92-932E-F035-B2900F5F2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2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54CF8F6-4413-C186-30BD-3DD84D80B6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24</a:t>
            </a:fld>
            <a:endParaRPr lang="zh-TW" altLang="en-US"/>
          </a:p>
        </p:txBody>
      </p:sp>
      <p:pic>
        <p:nvPicPr>
          <p:cNvPr id="5" name="圖片 4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5CBBCD37-2884-D24F-DACC-1F20EFFE2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24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0192549-8C39-AA1F-82B0-3CA6FAC4DC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25</a:t>
            </a:fld>
            <a:endParaRPr lang="zh-TW" altLang="en-US"/>
          </a:p>
        </p:txBody>
      </p:sp>
      <p:pic>
        <p:nvPicPr>
          <p:cNvPr id="5" name="圖片 4" descr="一張含有 文字, 數字, 螢幕擷取畫面, 字型 的圖片&#10;&#10;AI 產生的內容可能不正確。">
            <a:extLst>
              <a:ext uri="{FF2B5EF4-FFF2-40B4-BE49-F238E27FC236}">
                <a16:creationId xmlns:a16="http://schemas.microsoft.com/office/drawing/2014/main" id="{0C712F8B-E145-CB01-5C44-67178851C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10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03FA94-FCCE-4A1C-8049-949794AD8A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28</a:t>
            </a:fld>
            <a:endParaRPr lang="zh-TW" altLang="en-US"/>
          </a:p>
        </p:txBody>
      </p:sp>
      <p:pic>
        <p:nvPicPr>
          <p:cNvPr id="4" name="圖片 3" descr="一張含有 文字, 螢幕擷取畫面, 字型 的圖片&#10;&#10;AI 產生的內容可能不正確。">
            <a:extLst>
              <a:ext uri="{FF2B5EF4-FFF2-40B4-BE49-F238E27FC236}">
                <a16:creationId xmlns:a16="http://schemas.microsoft.com/office/drawing/2014/main" id="{134B03B6-50E9-D84A-A07B-B7BD6B63E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7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BD069F-9456-9688-B9F2-698A6DB0EE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29</a:t>
            </a:fld>
            <a:endParaRPr lang="zh-TW" altLang="en-US"/>
          </a:p>
        </p:txBody>
      </p:sp>
      <p:pic>
        <p:nvPicPr>
          <p:cNvPr id="4" name="圖片 3" descr="一張含有 文字, 螢幕擷取畫面, 字型, 標誌 的圖片&#10;&#10;AI 產生的內容可能不正確。">
            <a:extLst>
              <a:ext uri="{FF2B5EF4-FFF2-40B4-BE49-F238E27FC236}">
                <a16:creationId xmlns:a16="http://schemas.microsoft.com/office/drawing/2014/main" id="{A732B45C-2EAD-02F7-505D-92A05FA6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5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C80FBEE-12FE-6D5A-8F24-5AAC113BE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3</a:t>
            </a:fld>
            <a:endParaRPr lang="zh-TW" altLang="en-US"/>
          </a:p>
        </p:txBody>
      </p:sp>
      <p:pic>
        <p:nvPicPr>
          <p:cNvPr id="4" name="圖片 3" descr="一張含有 文字, 螢幕擷取畫面, 字型, 行 的圖片&#10;&#10;AI 產生的內容可能不正確。">
            <a:extLst>
              <a:ext uri="{FF2B5EF4-FFF2-40B4-BE49-F238E27FC236}">
                <a16:creationId xmlns:a16="http://schemas.microsoft.com/office/drawing/2014/main" id="{AE4CEB60-0B41-47A6-6056-52E676298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EF9D882-3627-D10A-E662-EE13F48F9A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30</a:t>
            </a:fld>
            <a:endParaRPr lang="zh-TW" altLang="en-US"/>
          </a:p>
        </p:txBody>
      </p:sp>
      <p:pic>
        <p:nvPicPr>
          <p:cNvPr id="4" name="圖片 3" descr="一張含有 文字, 字型, 平面設計, 圖形 的圖片&#10;&#10;AI 產生的內容可能不正確。">
            <a:extLst>
              <a:ext uri="{FF2B5EF4-FFF2-40B4-BE49-F238E27FC236}">
                <a16:creationId xmlns:a16="http://schemas.microsoft.com/office/drawing/2014/main" id="{93251FFB-2F1C-D120-1F39-3DF414DC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3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9" y="70084"/>
            <a:ext cx="7724568" cy="30550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24038" y="2872794"/>
            <a:ext cx="952125" cy="339885"/>
            <a:chOff x="0" y="0"/>
            <a:chExt cx="812800" cy="3522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2F4FF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78222" y="169648"/>
            <a:ext cx="558755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4"/>
              </a:lnSpc>
              <a:spcBef>
                <a:spcPct val="0"/>
              </a:spcBef>
            </a:pPr>
            <a:r>
              <a:rPr lang="en-US" sz="1957" b="1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AI CUP 歷屆競賽主題與參賽人數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9041" y="2045644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E00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659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5289" y="1427451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E00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2742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21536" y="809257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E00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5008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44650" y="1305723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E00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3000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40896" y="809257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E00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4659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4038" y="2575203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2018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86443" y="2575203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2019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23737" y="2575203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20444" y="2575203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46099" y="2575203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79976" y="2575203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97436" y="2963648"/>
            <a:ext cx="789007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  <a:spcBef>
                <a:spcPct val="0"/>
              </a:spcBef>
            </a:pPr>
            <a:r>
              <a:rPr lang="en-US" sz="1254" dirty="0" err="1">
                <a:latin typeface="Montserrat"/>
                <a:ea typeface="Montserrat"/>
                <a:cs typeface="Montserrat"/>
                <a:sym typeface="Montserrat"/>
              </a:rPr>
              <a:t>生醫論文</a:t>
            </a:r>
            <a:endParaRPr lang="en-US" sz="125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2302765" y="2872794"/>
            <a:ext cx="784292" cy="339885"/>
            <a:chOff x="0" y="0"/>
            <a:chExt cx="812800" cy="35223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2F4FF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376164" y="2963648"/>
            <a:ext cx="695997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  <a:spcBef>
                <a:spcPct val="0"/>
              </a:spcBef>
            </a:pPr>
            <a:r>
              <a:rPr lang="en-US" sz="1254" dirty="0" err="1">
                <a:latin typeface="Montserrat"/>
                <a:ea typeface="Montserrat"/>
                <a:cs typeface="Montserrat"/>
                <a:sym typeface="Montserrat"/>
              </a:rPr>
              <a:t>生醫論文</a:t>
            </a:r>
            <a:endParaRPr lang="en-US" sz="125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2302765" y="3239468"/>
            <a:ext cx="784292" cy="339885"/>
            <a:chOff x="0" y="0"/>
            <a:chExt cx="812800" cy="35223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CACA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376164" y="3330322"/>
            <a:ext cx="695997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  <a:spcBef>
                <a:spcPct val="0"/>
              </a:spcBef>
            </a:pPr>
            <a:r>
              <a:rPr lang="en-US" sz="1254" dirty="0" err="1">
                <a:latin typeface="Montserrat"/>
                <a:ea typeface="Montserrat"/>
                <a:cs typeface="Montserrat"/>
                <a:sym typeface="Montserrat"/>
              </a:rPr>
              <a:t>新聞立場</a:t>
            </a:r>
            <a:endParaRPr lang="en-US" sz="125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2302765" y="3606142"/>
            <a:ext cx="784292" cy="339885"/>
            <a:chOff x="0" y="0"/>
            <a:chExt cx="812800" cy="35223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CACA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376164" y="3696996"/>
            <a:ext cx="695997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  <a:spcBef>
                <a:spcPct val="0"/>
              </a:spcBef>
            </a:pPr>
            <a:r>
              <a:rPr lang="en-US" sz="1254" dirty="0" err="1">
                <a:latin typeface="Montserrat"/>
                <a:ea typeface="Montserrat"/>
                <a:cs typeface="Montserrat"/>
                <a:sym typeface="Montserrat"/>
              </a:rPr>
              <a:t>機器閱讀</a:t>
            </a:r>
            <a:endParaRPr lang="en-US" sz="125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3229715" y="2872794"/>
            <a:ext cx="784292" cy="339885"/>
            <a:chOff x="0" y="0"/>
            <a:chExt cx="812800" cy="35223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2F4FF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303113" y="2963649"/>
            <a:ext cx="660309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  <a:spcBef>
                <a:spcPct val="0"/>
              </a:spcBef>
            </a:pPr>
            <a:r>
              <a:rPr lang="en-US" sz="1254" dirty="0" err="1">
                <a:latin typeface="Montserrat"/>
                <a:ea typeface="Montserrat"/>
                <a:cs typeface="Montserrat"/>
                <a:sym typeface="Montserrat"/>
              </a:rPr>
              <a:t>醫病對話</a:t>
            </a:r>
            <a:endParaRPr lang="en-US" sz="125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4141256" y="2872794"/>
            <a:ext cx="784292" cy="339885"/>
            <a:chOff x="0" y="0"/>
            <a:chExt cx="812800" cy="35223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2F4FF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4169835" y="2953836"/>
            <a:ext cx="682315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  <a:spcBef>
                <a:spcPct val="0"/>
              </a:spcBef>
            </a:pPr>
            <a:r>
              <a:rPr lang="en-US" sz="1254" dirty="0" err="1">
                <a:latin typeface="Montserrat"/>
                <a:ea typeface="Montserrat"/>
                <a:cs typeface="Montserrat"/>
                <a:sym typeface="Montserrat"/>
              </a:rPr>
              <a:t>醫病對話</a:t>
            </a:r>
            <a:endParaRPr lang="en-US" sz="125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3229715" y="3239468"/>
            <a:ext cx="784292" cy="339885"/>
            <a:chOff x="0" y="0"/>
            <a:chExt cx="812800" cy="35223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DE59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3303113" y="3330322"/>
            <a:ext cx="680588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  <a:spcBef>
                <a:spcPct val="0"/>
              </a:spcBef>
            </a:pPr>
            <a:r>
              <a:rPr lang="en-US" sz="1254" dirty="0" err="1">
                <a:latin typeface="Montserrat"/>
                <a:ea typeface="Montserrat"/>
                <a:cs typeface="Montserrat"/>
                <a:sym typeface="Montserrat"/>
              </a:rPr>
              <a:t>歌曲轉譜</a:t>
            </a:r>
            <a:endParaRPr lang="en-US" sz="125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" name="Group 43"/>
          <p:cNvGrpSpPr/>
          <p:nvPr/>
        </p:nvGrpSpPr>
        <p:grpSpPr>
          <a:xfrm>
            <a:off x="3229715" y="3606142"/>
            <a:ext cx="784292" cy="339885"/>
            <a:chOff x="0" y="0"/>
            <a:chExt cx="812800" cy="35223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DE4AD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3303113" y="3696996"/>
            <a:ext cx="660309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  <a:spcBef>
                <a:spcPct val="0"/>
              </a:spcBef>
            </a:pPr>
            <a:r>
              <a:rPr lang="en-US" sz="1254" dirty="0" err="1">
                <a:latin typeface="Montserrat"/>
                <a:ea typeface="Montserrat"/>
                <a:cs typeface="Montserrat"/>
                <a:sym typeface="Montserrat"/>
              </a:rPr>
              <a:t>芒果檢測</a:t>
            </a:r>
            <a:endParaRPr lang="en-US" sz="125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4141256" y="3606142"/>
            <a:ext cx="784292" cy="339885"/>
            <a:chOff x="0" y="0"/>
            <a:chExt cx="812800" cy="35223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DE4AD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4214654" y="3696996"/>
            <a:ext cx="675949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  <a:spcBef>
                <a:spcPct val="0"/>
              </a:spcBef>
            </a:pPr>
            <a:r>
              <a:rPr lang="en-US" sz="1254" dirty="0" err="1">
                <a:latin typeface="Montserrat"/>
                <a:ea typeface="Montserrat"/>
                <a:cs typeface="Montserrat"/>
                <a:sym typeface="Montserrat"/>
              </a:rPr>
              <a:t>水稻辨識</a:t>
            </a:r>
            <a:endParaRPr lang="en-US" sz="125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4141256" y="3239468"/>
            <a:ext cx="784292" cy="339885"/>
            <a:chOff x="0" y="0"/>
            <a:chExt cx="812800" cy="352239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DE59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4169835" y="3330322"/>
            <a:ext cx="710895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  <a:spcBef>
                <a:spcPct val="0"/>
              </a:spcBef>
            </a:pPr>
            <a:r>
              <a:rPr lang="en-US" sz="1254" dirty="0" err="1">
                <a:latin typeface="Montserrat"/>
                <a:ea typeface="Montserrat"/>
                <a:cs typeface="Montserrat"/>
                <a:sym typeface="Montserrat"/>
              </a:rPr>
              <a:t>招牌辨識</a:t>
            </a:r>
            <a:endParaRPr lang="en-US" sz="125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" name="Group 55"/>
          <p:cNvGrpSpPr/>
          <p:nvPr/>
        </p:nvGrpSpPr>
        <p:grpSpPr>
          <a:xfrm>
            <a:off x="5068436" y="2872794"/>
            <a:ext cx="784292" cy="339885"/>
            <a:chOff x="0" y="0"/>
            <a:chExt cx="812800" cy="352239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2F4FF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5192691" y="2929686"/>
            <a:ext cx="644452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肺腺癌病理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影像偵測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9" name="Group 59"/>
          <p:cNvGrpSpPr/>
          <p:nvPr/>
        </p:nvGrpSpPr>
        <p:grpSpPr>
          <a:xfrm>
            <a:off x="5068436" y="3606142"/>
            <a:ext cx="784292" cy="339885"/>
            <a:chOff x="0" y="0"/>
            <a:chExt cx="812800" cy="352239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DE4AD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5192691" y="3663034"/>
            <a:ext cx="612067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蘭花品種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辨識與分類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" name="Group 63"/>
          <p:cNvGrpSpPr/>
          <p:nvPr/>
        </p:nvGrpSpPr>
        <p:grpSpPr>
          <a:xfrm>
            <a:off x="5068436" y="3239468"/>
            <a:ext cx="784292" cy="339885"/>
            <a:chOff x="0" y="0"/>
            <a:chExt cx="812800" cy="352239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DE59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5192691" y="3296360"/>
            <a:ext cx="612067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無人機智慧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影像辨識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7" name="Group 67"/>
          <p:cNvGrpSpPr/>
          <p:nvPr/>
        </p:nvGrpSpPr>
        <p:grpSpPr>
          <a:xfrm>
            <a:off x="5068436" y="3972816"/>
            <a:ext cx="784292" cy="339885"/>
            <a:chOff x="0" y="0"/>
            <a:chExt cx="812800" cy="352239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DE4AD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5116405" y="4082869"/>
            <a:ext cx="688353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4"/>
              </a:lnSpc>
              <a:spcBef>
                <a:spcPct val="0"/>
              </a:spcBef>
            </a:pPr>
            <a:r>
              <a:rPr lang="en-US" sz="903" dirty="0" err="1">
                <a:latin typeface="Montserrat"/>
                <a:ea typeface="Montserrat"/>
                <a:cs typeface="Montserrat"/>
                <a:sym typeface="Montserrat"/>
              </a:rPr>
              <a:t>農地作物判釋</a:t>
            </a:r>
            <a:endParaRPr lang="en-US" sz="903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roup 71"/>
          <p:cNvGrpSpPr/>
          <p:nvPr/>
        </p:nvGrpSpPr>
        <p:grpSpPr>
          <a:xfrm>
            <a:off x="5068436" y="4339490"/>
            <a:ext cx="784292" cy="339885"/>
            <a:chOff x="0" y="0"/>
            <a:chExt cx="812800" cy="352239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CACA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5192692" y="4396382"/>
            <a:ext cx="612067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NLU解釋性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資料標註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5" name="Group 75"/>
          <p:cNvGrpSpPr/>
          <p:nvPr/>
        </p:nvGrpSpPr>
        <p:grpSpPr>
          <a:xfrm>
            <a:off x="5985954" y="2872794"/>
            <a:ext cx="784292" cy="339885"/>
            <a:chOff x="0" y="0"/>
            <a:chExt cx="812800" cy="352239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2F4FF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6110209" y="2929686"/>
            <a:ext cx="599772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多模態病理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嗓音分類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9" name="Group 79"/>
          <p:cNvGrpSpPr/>
          <p:nvPr/>
        </p:nvGrpSpPr>
        <p:grpSpPr>
          <a:xfrm>
            <a:off x="5985954" y="3239468"/>
            <a:ext cx="784292" cy="339885"/>
            <a:chOff x="0" y="0"/>
            <a:chExt cx="812800" cy="352239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2F4FF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6110209" y="3296360"/>
            <a:ext cx="599772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病例去識別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化與正規化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3" name="Group 83"/>
          <p:cNvGrpSpPr/>
          <p:nvPr/>
        </p:nvGrpSpPr>
        <p:grpSpPr>
          <a:xfrm>
            <a:off x="5985954" y="3606142"/>
            <a:ext cx="784292" cy="339885"/>
            <a:chOff x="0" y="0"/>
            <a:chExt cx="812800" cy="352239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DE59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86" name="TextBox 86"/>
          <p:cNvSpPr txBox="1"/>
          <p:nvPr/>
        </p:nvSpPr>
        <p:spPr>
          <a:xfrm>
            <a:off x="6163787" y="3663034"/>
            <a:ext cx="482203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羽球賽事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影片辨識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7" name="Group 87"/>
          <p:cNvGrpSpPr/>
          <p:nvPr/>
        </p:nvGrpSpPr>
        <p:grpSpPr>
          <a:xfrm>
            <a:off x="5985954" y="3972816"/>
            <a:ext cx="784292" cy="339885"/>
            <a:chOff x="0" y="0"/>
            <a:chExt cx="812800" cy="352239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DE59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90" name="TextBox 90"/>
          <p:cNvSpPr txBox="1"/>
          <p:nvPr/>
        </p:nvSpPr>
        <p:spPr>
          <a:xfrm>
            <a:off x="6056631" y="4029708"/>
            <a:ext cx="653350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圍棋棋力模仿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與棋風辨識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" name="Group 91"/>
          <p:cNvGrpSpPr/>
          <p:nvPr/>
        </p:nvGrpSpPr>
        <p:grpSpPr>
          <a:xfrm>
            <a:off x="5985954" y="4339490"/>
            <a:ext cx="784292" cy="339885"/>
            <a:chOff x="0" y="0"/>
            <a:chExt cx="812800" cy="352239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CACA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6067043" y="4396382"/>
            <a:ext cx="693280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事實文字檢索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與查核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TextBox 95"/>
          <p:cNvSpPr txBox="1"/>
          <p:nvPr/>
        </p:nvSpPr>
        <p:spPr>
          <a:xfrm>
            <a:off x="6916866" y="2575203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grpSp>
        <p:nvGrpSpPr>
          <p:cNvPr id="96" name="Group 96"/>
          <p:cNvGrpSpPr/>
          <p:nvPr/>
        </p:nvGrpSpPr>
        <p:grpSpPr>
          <a:xfrm>
            <a:off x="5985954" y="4706164"/>
            <a:ext cx="784292" cy="339885"/>
            <a:chOff x="0" y="0"/>
            <a:chExt cx="812800" cy="352239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CACA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99" name="TextBox 99"/>
          <p:cNvSpPr txBox="1"/>
          <p:nvPr/>
        </p:nvSpPr>
        <p:spPr>
          <a:xfrm>
            <a:off x="6001561" y="4763057"/>
            <a:ext cx="820771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玉山合辦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信用卡冒用偵測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0" name="Group 100"/>
          <p:cNvGrpSpPr/>
          <p:nvPr/>
        </p:nvGrpSpPr>
        <p:grpSpPr>
          <a:xfrm>
            <a:off x="6927800" y="2872794"/>
            <a:ext cx="784292" cy="339885"/>
            <a:chOff x="0" y="0"/>
            <a:chExt cx="812800" cy="352239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2F4FF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7052056" y="2929686"/>
            <a:ext cx="56794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跨相機多目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標車輛追蹤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" name="Group 104"/>
          <p:cNvGrpSpPr/>
          <p:nvPr/>
        </p:nvGrpSpPr>
        <p:grpSpPr>
          <a:xfrm>
            <a:off x="6971164" y="3972816"/>
            <a:ext cx="784292" cy="339885"/>
            <a:chOff x="0" y="0"/>
            <a:chExt cx="812800" cy="35223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BDE4AD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7024741" y="4029708"/>
            <a:ext cx="699605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花東縱谷北端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光電設置評估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8" name="Group 108"/>
          <p:cNvGrpSpPr/>
          <p:nvPr/>
        </p:nvGrpSpPr>
        <p:grpSpPr>
          <a:xfrm>
            <a:off x="6927800" y="3239468"/>
            <a:ext cx="784292" cy="706559"/>
            <a:chOff x="0" y="0"/>
            <a:chExt cx="812800" cy="732241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732241"/>
            </a:xfrm>
            <a:custGeom>
              <a:avLst/>
              <a:gdLst/>
              <a:ahLst/>
              <a:cxnLst/>
              <a:rect l="l" t="t" r="r" b="b"/>
              <a:pathLst>
                <a:path w="812800" h="732241">
                  <a:moveTo>
                    <a:pt x="609600" y="0"/>
                  </a:moveTo>
                  <a:cubicBezTo>
                    <a:pt x="721824" y="0"/>
                    <a:pt x="812800" y="163918"/>
                    <a:pt x="812800" y="366120"/>
                  </a:cubicBezTo>
                  <a:cubicBezTo>
                    <a:pt x="812800" y="568323"/>
                    <a:pt x="721824" y="732241"/>
                    <a:pt x="609600" y="732241"/>
                  </a:cubicBezTo>
                  <a:lnTo>
                    <a:pt x="203200" y="732241"/>
                  </a:lnTo>
                  <a:cubicBezTo>
                    <a:pt x="90976" y="732241"/>
                    <a:pt x="0" y="568323"/>
                    <a:pt x="0" y="366120"/>
                  </a:cubicBezTo>
                  <a:cubicBezTo>
                    <a:pt x="0" y="16391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DE59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0" y="19050"/>
              <a:ext cx="812800" cy="713191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111" name="TextBox 111"/>
          <p:cNvSpPr txBox="1"/>
          <p:nvPr/>
        </p:nvSpPr>
        <p:spPr>
          <a:xfrm>
            <a:off x="7052056" y="3379239"/>
            <a:ext cx="61542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以生成式AI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建構無人機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920"/>
              </a:lnSpc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於自然環境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920"/>
              </a:lnSpc>
              <a:spcBef>
                <a:spcPct val="0"/>
              </a:spcBef>
            </a:pPr>
            <a:r>
              <a:rPr lang="en-US" sz="844" dirty="0" err="1">
                <a:latin typeface="Montserrat"/>
                <a:ea typeface="Montserrat"/>
                <a:cs typeface="Montserrat"/>
                <a:sym typeface="Montserrat"/>
              </a:rPr>
              <a:t>之地形導航</a:t>
            </a:r>
            <a:endParaRPr lang="en-US" sz="844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TextBox 112"/>
          <p:cNvSpPr txBox="1"/>
          <p:nvPr/>
        </p:nvSpPr>
        <p:spPr>
          <a:xfrm>
            <a:off x="5964076" y="1560511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E00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3513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15845" y="1062269"/>
            <a:ext cx="79624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"/>
              </a:lnSpc>
              <a:spcBef>
                <a:spcPct val="0"/>
              </a:spcBef>
            </a:pPr>
            <a:r>
              <a:rPr lang="en-US" sz="1606" b="1">
                <a:solidFill>
                  <a:srgbClr val="0E00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3795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6928820" y="4386371"/>
            <a:ext cx="784292" cy="339885"/>
            <a:chOff x="0" y="0"/>
            <a:chExt cx="812800" cy="352239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352239"/>
            </a:xfrm>
            <a:custGeom>
              <a:avLst/>
              <a:gdLst/>
              <a:ahLst/>
              <a:cxnLst/>
              <a:rect l="l" t="t" r="r" b="b"/>
              <a:pathLst>
                <a:path w="812800" h="352239">
                  <a:moveTo>
                    <a:pt x="609600" y="0"/>
                  </a:moveTo>
                  <a:cubicBezTo>
                    <a:pt x="721824" y="0"/>
                    <a:pt x="812800" y="78851"/>
                    <a:pt x="812800" y="176120"/>
                  </a:cubicBezTo>
                  <a:cubicBezTo>
                    <a:pt x="812800" y="273388"/>
                    <a:pt x="721824" y="352239"/>
                    <a:pt x="609600" y="352239"/>
                  </a:cubicBezTo>
                  <a:lnTo>
                    <a:pt x="203200" y="352239"/>
                  </a:lnTo>
                  <a:cubicBezTo>
                    <a:pt x="90976" y="352239"/>
                    <a:pt x="0" y="273388"/>
                    <a:pt x="0" y="176120"/>
                  </a:cubicBezTo>
                  <a:cubicBezTo>
                    <a:pt x="0" y="788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CACA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0" y="19050"/>
              <a:ext cx="812800" cy="333189"/>
            </a:xfrm>
            <a:prstGeom prst="rect">
              <a:avLst/>
            </a:prstGeom>
          </p:spPr>
          <p:txBody>
            <a:bodyPr lIns="35719" tIns="35719" rIns="35719" bIns="35719" rtlCol="0" anchor="ctr"/>
            <a:lstStyle/>
            <a:p>
              <a:pPr algn="ctr">
                <a:lnSpc>
                  <a:spcPts val="1054"/>
                </a:lnSpc>
              </a:pPr>
              <a:endParaRPr sz="984"/>
            </a:p>
          </p:txBody>
        </p:sp>
      </p:grpSp>
      <p:sp>
        <p:nvSpPr>
          <p:cNvPr id="117" name="TextBox 117"/>
          <p:cNvSpPr txBox="1"/>
          <p:nvPr/>
        </p:nvSpPr>
        <p:spPr>
          <a:xfrm>
            <a:off x="6917585" y="4409661"/>
            <a:ext cx="883997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"/>
              </a:lnSpc>
            </a:pPr>
            <a:r>
              <a:rPr lang="en-US" sz="847" dirty="0" err="1">
                <a:latin typeface="Montserrat"/>
                <a:ea typeface="Montserrat"/>
                <a:cs typeface="Montserrat"/>
                <a:sym typeface="Montserrat"/>
              </a:rPr>
              <a:t>玉山合辦</a:t>
            </a:r>
            <a:endParaRPr lang="en-US" sz="847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923"/>
              </a:lnSpc>
            </a:pPr>
            <a:r>
              <a:rPr lang="en-US" sz="847" dirty="0" err="1">
                <a:latin typeface="Montserrat"/>
                <a:ea typeface="Montserrat"/>
                <a:cs typeface="Montserrat"/>
                <a:sym typeface="Montserrat"/>
              </a:rPr>
              <a:t>RAG與LLM</a:t>
            </a:r>
            <a:endParaRPr lang="en-US" sz="847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923"/>
              </a:lnSpc>
              <a:spcBef>
                <a:spcPct val="0"/>
              </a:spcBef>
            </a:pPr>
            <a:r>
              <a:rPr lang="en-US" sz="847" dirty="0" err="1">
                <a:latin typeface="Montserrat"/>
                <a:ea typeface="Montserrat"/>
                <a:cs typeface="Montserrat"/>
                <a:sym typeface="Montserrat"/>
              </a:rPr>
              <a:t>在金融問答的應用</a:t>
            </a:r>
            <a:endParaRPr lang="en-US" sz="847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79;p17">
            <a:extLst>
              <a:ext uri="{FF2B5EF4-FFF2-40B4-BE49-F238E27FC236}">
                <a16:creationId xmlns:a16="http://schemas.microsoft.com/office/drawing/2014/main" id="{EBCDD73C-5A72-554B-430B-3C5697766D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11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93</Words>
  <Application>Microsoft Office PowerPoint</Application>
  <PresentationFormat>如螢幕大小 (16:9)</PresentationFormat>
  <Paragraphs>87</Paragraphs>
  <Slides>30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4" baseType="lpstr">
      <vt:lpstr>Arial</vt:lpstr>
      <vt:lpstr>Montserrat</vt:lpstr>
      <vt:lpstr>Montserrat Bold</vt:lpstr>
      <vt:lpstr>Simple Light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jessie</dc:creator>
  <cp:lastModifiedBy>User</cp:lastModifiedBy>
  <cp:revision>10</cp:revision>
  <dcterms:modified xsi:type="dcterms:W3CDTF">2025-03-24T05:27:26Z</dcterms:modified>
</cp:coreProperties>
</file>